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9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92" r:id="rId17"/>
    <p:sldId id="293" r:id="rId18"/>
    <p:sldId id="272" r:id="rId19"/>
    <p:sldId id="274" r:id="rId20"/>
    <p:sldId id="275" r:id="rId21"/>
    <p:sldId id="28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4" r:id="rId31"/>
    <p:sldId id="285" r:id="rId32"/>
    <p:sldId id="286" r:id="rId33"/>
    <p:sldId id="287" r:id="rId34"/>
    <p:sldId id="29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61qHzZitr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61qHzZitrM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052736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Развитие графических навыков  и подготовка руки к письму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4077072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Козлова М.Н.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Васильева-Каменская Е.Е.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Педагоги-психологи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лицея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Кинезиология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Кинезиология</a:t>
            </a:r>
            <a:r>
              <a:rPr lang="ru-RU" b="1" dirty="0"/>
              <a:t>-</a:t>
            </a:r>
            <a:r>
              <a:rPr lang="ru-RU" dirty="0"/>
              <a:t> наука о </a:t>
            </a:r>
            <a:r>
              <a:rPr lang="ru-RU" dirty="0" smtClean="0"/>
              <a:t>воздействии движений на  здоровье в целом и развитие головного  мозга, в частности.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Кинезиологические</a:t>
            </a:r>
            <a:r>
              <a:rPr lang="ru-RU" b="1" dirty="0"/>
              <a:t> упражнения- </a:t>
            </a:r>
            <a:r>
              <a:rPr lang="ru-RU" dirty="0"/>
              <a:t>комплекс движений, </a:t>
            </a:r>
            <a:r>
              <a:rPr lang="ru-RU" dirty="0" smtClean="0"/>
              <a:t>позволяющих</a:t>
            </a:r>
          </a:p>
          <a:p>
            <a:r>
              <a:rPr lang="ru-RU" dirty="0" smtClean="0"/>
              <a:t>активизировать </a:t>
            </a:r>
            <a:r>
              <a:rPr lang="ru-RU" dirty="0"/>
              <a:t>межполушарное взаимодействие.</a:t>
            </a:r>
          </a:p>
          <a:p>
            <a:r>
              <a:rPr lang="ru-RU" dirty="0" smtClean="0"/>
              <a:t>повысить </a:t>
            </a:r>
            <a:r>
              <a:rPr lang="ru-RU" dirty="0"/>
              <a:t>стрессоустойчивость (в стрессе левое полушарие </a:t>
            </a:r>
            <a:r>
              <a:rPr lang="ru-RU" dirty="0" smtClean="0"/>
              <a:t>блокируется), </a:t>
            </a:r>
          </a:p>
          <a:p>
            <a:r>
              <a:rPr lang="ru-RU" dirty="0" smtClean="0"/>
              <a:t>синхронизировать </a:t>
            </a:r>
            <a:r>
              <a:rPr lang="ru-RU" dirty="0"/>
              <a:t>работу полушарий;</a:t>
            </a:r>
          </a:p>
          <a:p>
            <a:r>
              <a:rPr lang="ru-RU" dirty="0" smtClean="0"/>
              <a:t>улучшить </a:t>
            </a:r>
            <a:r>
              <a:rPr lang="ru-RU" dirty="0"/>
              <a:t>мыслительную деятельность, память и внимание; </a:t>
            </a:r>
          </a:p>
          <a:p>
            <a:r>
              <a:rPr lang="ru-RU" dirty="0"/>
              <a:t>п</a:t>
            </a:r>
            <a:r>
              <a:rPr lang="ru-RU" dirty="0" smtClean="0"/>
              <a:t>омочь процессу </a:t>
            </a:r>
            <a:r>
              <a:rPr lang="ru-RU" dirty="0"/>
              <a:t>обучения и управления своими эмоциями.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pic>
        <p:nvPicPr>
          <p:cNvPr id="4" name="Picture 4" descr="new_pa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4" y="1199241"/>
            <a:ext cx="1905878" cy="17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w_p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61" y="1197997"/>
            <a:ext cx="1873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1725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new_p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71352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306896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КОЛЕЧКО</a:t>
            </a:r>
          </a:p>
          <a:p>
            <a:r>
              <a:rPr lang="ru-RU" dirty="0" smtClean="0"/>
              <a:t>Поочередно </a:t>
            </a:r>
            <a:r>
              <a:rPr lang="ru-RU" dirty="0"/>
              <a:t>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(от мизинца к указательному пальцу) порядке. В  начале упражнение выполняется каждой рукой отдельно, затем сразу двумя руками.</a:t>
            </a:r>
          </a:p>
          <a:p>
            <a:endParaRPr lang="ru-RU" dirty="0" smtClean="0"/>
          </a:p>
          <a:p>
            <a:r>
              <a:rPr lang="ru-RU" dirty="0" smtClean="0"/>
              <a:t>Если трудно-будь смелей		Щеткой чищу я щенка,</a:t>
            </a:r>
          </a:p>
          <a:p>
            <a:r>
              <a:rPr lang="ru-RU" dirty="0" smtClean="0"/>
              <a:t>И старайся посильней.		Щекочу ему бока.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0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br>
              <a:rPr lang="ru-RU" dirty="0" smtClean="0"/>
            </a:br>
            <a:r>
              <a:rPr lang="ru-RU" sz="2700" b="1" dirty="0" smtClean="0"/>
              <a:t>КУЛАК-РЕБРО-ЛАДОНЬ</a:t>
            </a:r>
            <a:endParaRPr lang="ru-RU" sz="27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1455"/>
            <a:ext cx="8229600" cy="2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208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Три положения руки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-левой, затем -двумя руками вместе по 8-10 раз. Можно давать себе команды(кулак -ребро-ладонь)</a:t>
            </a:r>
          </a:p>
          <a:p>
            <a:r>
              <a:rPr lang="ru-RU" i="1" dirty="0"/>
              <a:t>Лягушка хочет в пруд,</a:t>
            </a:r>
          </a:p>
          <a:p>
            <a:r>
              <a:rPr lang="ru-RU" i="1" dirty="0"/>
              <a:t>Лягушке скучно тут.</a:t>
            </a:r>
          </a:p>
        </p:txBody>
      </p:sp>
      <p:pic>
        <p:nvPicPr>
          <p:cNvPr id="6" name="Picture 4" descr="new_p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089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new_pa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2374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447"/>
            <a:ext cx="22367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«Лягушка» или «Кошка</a:t>
            </a:r>
            <a:r>
              <a:rPr lang="ru-RU" dirty="0"/>
              <a:t>»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dirty="0"/>
              <a:t>Положить руки на стол. Одна рука сжата в кулак, ладонь другой лежит на плоскости стола. Одновременно и разнонаправлено менять положение рук.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3600" u="sng" dirty="0"/>
          </a:p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от </a:t>
            </a:r>
            <a:r>
              <a:rPr lang="ru-RU" sz="2800" dirty="0"/>
              <a:t>ладошка, вот кулак</a:t>
            </a:r>
          </a:p>
          <a:p>
            <a:pPr marL="0" indent="0">
              <a:buNone/>
            </a:pPr>
            <a:r>
              <a:rPr lang="ru-RU" sz="2800" dirty="0"/>
              <a:t>Все быстрее делай так.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50936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«Лезгинка»</a:t>
            </a:r>
          </a:p>
          <a:p>
            <a:r>
              <a:rPr lang="ru-RU" dirty="0"/>
              <a:t>     Левую руку сложите в кулак, большой палец отставьте в сторону.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Повторить 6-8 раз.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85000"/>
            <a:ext cx="38893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28411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b="1" dirty="0" smtClean="0"/>
              <a:t>Змейка</a:t>
            </a:r>
            <a:endParaRPr lang="ru-RU" b="1" dirty="0"/>
          </a:p>
          <a:p>
            <a:pPr>
              <a:buNone/>
              <a:defRPr/>
            </a:pPr>
            <a:r>
              <a:rPr lang="ru-RU" dirty="0"/>
              <a:t>     Скрестите руки ладонями от себя, сцепите пальцы в замок. выверните руки к себе. Двигайте пальцем, который укажет ведущий. Палец должен двигаться точно и четко. Прикасаться к пальцу нельзя . Последовательно в упражнении должны участвовать все пальцы обеих рук</a:t>
            </a:r>
          </a:p>
        </p:txBody>
      </p:sp>
      <p:pic>
        <p:nvPicPr>
          <p:cNvPr id="4" name="Picture 4" descr="new_p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18716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w_p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18732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w_pa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21163"/>
            <a:ext cx="18732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492897"/>
            <a:ext cx="7776864" cy="6646690"/>
          </a:xfrm>
        </p:spPr>
        <p:txBody>
          <a:bodyPr/>
          <a:lstStyle/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>
              <a:hlinkClick r:id="rId3"/>
            </a:endParaRPr>
          </a:p>
          <a:p>
            <a:pPr marL="0" indent="0">
              <a:buNone/>
            </a:pPr>
            <a:endParaRPr lang="ru-RU" sz="1400" dirty="0" smtClean="0">
              <a:hlinkClick r:id="rId3"/>
            </a:endParaRPr>
          </a:p>
          <a:p>
            <a:pPr marL="0" indent="0">
              <a:buNone/>
            </a:pPr>
            <a:endParaRPr lang="ru-RU" sz="1400" dirty="0">
              <a:hlinkClick r:id="rId3"/>
            </a:endParaRPr>
          </a:p>
          <a:p>
            <a:pPr marL="0" indent="0">
              <a:buNone/>
            </a:pPr>
            <a:endParaRPr lang="ru-RU" sz="1400" dirty="0" smtClean="0">
              <a:hlinkClick r:id="rId3"/>
            </a:endParaRP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youtu.be/261qHzZitrM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071461" cy="43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61qHzZitr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3808" y="2880195"/>
            <a:ext cx="6000665" cy="353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0098" y="481629"/>
            <a:ext cx="445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Занятия с </a:t>
            </a:r>
            <a:r>
              <a:rPr lang="ru-RU" sz="2400" dirty="0" err="1" smtClean="0"/>
              <a:t>нейропсихологом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35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1.Хлопки.</a:t>
            </a:r>
          </a:p>
          <a:p>
            <a:r>
              <a:rPr lang="ru-RU" dirty="0" smtClean="0"/>
              <a:t>2. Четыре стихии.</a:t>
            </a:r>
          </a:p>
          <a:p>
            <a:r>
              <a:rPr lang="ru-RU" dirty="0" smtClean="0"/>
              <a:t>3. Делай-раз.</a:t>
            </a:r>
          </a:p>
          <a:p>
            <a:r>
              <a:rPr lang="ru-RU" dirty="0" smtClean="0"/>
              <a:t>4.Капитаны.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852936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Картины из пластилина</a:t>
            </a:r>
          </a:p>
          <a:p>
            <a:r>
              <a:rPr lang="ru-RU" dirty="0"/>
              <a:t>Объемные </a:t>
            </a:r>
            <a:r>
              <a:rPr lang="ru-RU" dirty="0" smtClean="0"/>
              <a:t>изделия из пластилина, теста, глины.</a:t>
            </a:r>
            <a:endParaRPr lang="ru-RU" dirty="0"/>
          </a:p>
          <a:p>
            <a:r>
              <a:rPr lang="ru-RU" dirty="0"/>
              <a:t>Дощечки покрытые пластилином для выкладывания на которых используются различные материалы: горох, фасоль, семена тыквы, арбуза, вишневые и сливовые косточки, различной величины </a:t>
            </a:r>
            <a:r>
              <a:rPr lang="ru-RU" dirty="0" smtClean="0"/>
              <a:t>пуговицы, </a:t>
            </a:r>
            <a:r>
              <a:rPr lang="ru-RU" dirty="0"/>
              <a:t>палочки.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untitle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52831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1030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1451"/>
            <a:ext cx="3456880" cy="2376487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мелкими предметами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Мячик-попрыгунчик</a:t>
            </a:r>
          </a:p>
          <a:p>
            <a:r>
              <a:rPr lang="ru-RU" dirty="0" smtClean="0"/>
              <a:t>Шнур-затейник</a:t>
            </a:r>
          </a:p>
          <a:p>
            <a:r>
              <a:rPr lang="ru-RU" dirty="0" smtClean="0"/>
              <a:t>Пуговицы</a:t>
            </a:r>
          </a:p>
          <a:p>
            <a:r>
              <a:rPr lang="ru-RU" dirty="0" smtClean="0"/>
              <a:t>Крупа</a:t>
            </a:r>
          </a:p>
          <a:p>
            <a:r>
              <a:rPr lang="ru-RU" dirty="0" smtClean="0"/>
              <a:t>Макароны </a:t>
            </a: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5966"/>
            <a:ext cx="3751948" cy="27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Модель работы головного мозга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69925" indent="-533400">
              <a:lnSpc>
                <a:spcPct val="120000"/>
              </a:lnSpc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 блок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энергетический.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Процессы активации и тонуса, сила, подвиж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ость, уравновешенность, смена возбуждения и торможения. Связан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процессами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внимания, памяти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запечатлением, хранением и переработкой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разномодальной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информации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669925" indent="-533400">
              <a:lnSpc>
                <a:spcPct val="120000"/>
              </a:lnSpc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 блок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когнитивный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 Отвечает  за  приём  и переработку, хранение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информации (высшие психические функции: мышление и речь)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669925" indent="-533400">
              <a:lnSpc>
                <a:spcPct val="120000"/>
              </a:lnSpc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3 блок контроля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программирования  и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регулирования.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669925" indent="-53340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Участвует в  программировании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замыслов и целей психической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деятельности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в ее регуляции и осуществлении контроля за результатами отдельных действий, а также всего поведения в целом.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59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бумагой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110190" cy="30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13" y="1556792"/>
            <a:ext cx="3600400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Вырезание ножницами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rudocs.exdat.com/pars_docs/tw_refs/351/350352/350352_html_369124f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0358"/>
            <a:ext cx="3672408" cy="17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miryarche.ru/wp-content/uploads/2012/12/simmetrichnoe-vyrezanie-shabl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5"/>
            <a:ext cx="5021160" cy="37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3284984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 контуру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Симметричное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Вырезание ножницами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odelki-bumagi.ru/wp-content/uploads/2013/07/%D0%92%D1%8B%D1%80%D0%B5%D0%B7%D0%B0%D0%B5%D0%BC-%D1%81%D0%BD%D0%B5%D0%B6%D0%B8%D0%BD%D0%BA%D1%83-%D0%B8%D0%B7-%D0%B1%D1%83%D0%BC%D0%B0%D0%B3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0188"/>
            <a:ext cx="590465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по точкам</a:t>
            </a:r>
            <a:endParaRPr lang="ru-RU" dirty="0"/>
          </a:p>
        </p:txBody>
      </p:sp>
      <p:pic>
        <p:nvPicPr>
          <p:cNvPr id="4" name="Picture 2" descr="http://bestdocs.ru/pars_docs/refs/438/d-437366/437366_html_mdd59f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528392" cy="29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iroditeli.com.ua/upload/%D0%A1%D0%BE%D0%B5%D0%B4%D0%B8%D0%BD%D0%B8-%D1%86%D0%B8%D1%84%D1%80%D1%8B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6386"/>
            <a:ext cx="3384749" cy="34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Дорисовывание</a:t>
            </a:r>
            <a:r>
              <a:rPr lang="ru-RU" dirty="0" smtClean="0"/>
              <a:t> половины</a:t>
            </a:r>
            <a:endParaRPr lang="ru-RU" dirty="0"/>
          </a:p>
        </p:txBody>
      </p:sp>
      <p:pic>
        <p:nvPicPr>
          <p:cNvPr id="4" name="Picture 2" descr="http://www.razumniki.ru/images/articles/obuchenie_detey/dorisuy_polovinku8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857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0465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по образцу без отрыва карандаша от бумаги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830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cl.rushkolnik.ru/tw_files2/urls_79/50/d-49669/49669_html_m77077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03166" cy="37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Раскрашивание, штриховки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709058" cy="35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Картинки по запросу штриховка лад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0100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Графические диктанты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60550"/>
            <a:ext cx="528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781300"/>
            <a:ext cx="533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97300"/>
            <a:ext cx="5295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25256"/>
            <a:ext cx="5384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Заштрихованные изображения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1" y="1556792"/>
            <a:ext cx="4844155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5546"/>
            <a:ext cx="4417690" cy="19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9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Графические упражнения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/>
              <a:t>Способствуют подготовке руки к письму, развитию точности движений, вниманию и контролю за собственными действиями. </a:t>
            </a:r>
          </a:p>
          <a:p>
            <a:pPr>
              <a:defRPr/>
            </a:pPr>
            <a:r>
              <a:rPr lang="ru-RU" dirty="0"/>
              <a:t>Развитие мелкой моторики определяется не только четкостью и красотой изображения линий, но и легкостью и свободой: движения руки не должны быть скованными, напряженными. </a:t>
            </a:r>
          </a:p>
          <a:p>
            <a:pPr>
              <a:defRPr/>
            </a:pPr>
            <a:r>
              <a:rPr lang="ru-RU" dirty="0"/>
              <a:t>Учим ребенка стараться не отрывать ручку от бумаги и не прерывать линии. </a:t>
            </a:r>
          </a:p>
          <a:p>
            <a:pPr>
              <a:defRPr/>
            </a:pPr>
            <a:r>
              <a:rPr lang="ru-RU" dirty="0"/>
              <a:t>Развивается пространственной восприятие, определение фигуры и фона, умение работать по образцу, а также удерживать инструкцию в памяти</a:t>
            </a:r>
          </a:p>
        </p:txBody>
      </p:sp>
    </p:spTree>
    <p:extLst>
      <p:ext uri="{BB962C8B-B14F-4D97-AF65-F5344CB8AC3E}">
        <p14:creationId xmlns:p14="http://schemas.microsoft.com/office/powerpoint/2010/main" val="18794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Содружество полушарий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7" descr="brai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59581"/>
            <a:ext cx="3456384" cy="4234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9883" y="1772816"/>
            <a:ext cx="4173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Мозг человека представляет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собой «содружество» функционально  ассиметричных полушарий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левого и правого,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каждое из которых –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не зеркальное отображение другого, 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а необходимое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дополнение.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0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посадки при письме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3789040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Сидеть </a:t>
            </a:r>
            <a:r>
              <a:rPr lang="ru-RU" sz="2000" dirty="0" smtClean="0"/>
              <a:t>на </a:t>
            </a:r>
            <a:r>
              <a:rPr lang="ru-RU" sz="2000" dirty="0"/>
              <a:t>всей плоскости </a:t>
            </a:r>
            <a:r>
              <a:rPr lang="ru-RU" sz="2000" dirty="0" smtClean="0"/>
              <a:t>стула, опираться </a:t>
            </a:r>
            <a:r>
              <a:rPr lang="ru-RU" sz="2000" dirty="0"/>
              <a:t>спиной о спинку стула.</a:t>
            </a:r>
          </a:p>
          <a:p>
            <a:r>
              <a:rPr lang="ru-RU" sz="2000" dirty="0"/>
              <a:t>Не ложиться на стол.</a:t>
            </a:r>
          </a:p>
          <a:p>
            <a:r>
              <a:rPr lang="ru-RU" sz="2000" dirty="0"/>
              <a:t>Ноги должны стоять на полу.</a:t>
            </a:r>
          </a:p>
          <a:p>
            <a:r>
              <a:rPr lang="ru-RU" sz="2000" dirty="0"/>
              <a:t>Голова слегка наклонена влево.</a:t>
            </a:r>
          </a:p>
          <a:p>
            <a:r>
              <a:rPr lang="ru-RU" sz="2000" dirty="0"/>
              <a:t>Плечи следует держать ровно.</a:t>
            </a:r>
          </a:p>
          <a:p>
            <a:r>
              <a:rPr lang="ru-RU" sz="2000" dirty="0"/>
              <a:t>Руки лежат на столе, локти  слегка выступают за край стола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9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Самомассаж кистей и пальцев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Надавливание сильно сжатыми четырьмя пальцами одной руки на основание большого пальца, середину ладони, основание пальцев другой руки. Затем положение рук меняется. </a:t>
            </a:r>
          </a:p>
          <a:p>
            <a:r>
              <a:rPr lang="ru-RU" dirty="0"/>
              <a:t>Растирание ладоней шестигранным карандашом с постепенным увеличением усилий. </a:t>
            </a:r>
          </a:p>
          <a:p>
            <a:r>
              <a:rPr lang="ru-RU" dirty="0"/>
              <a:t>Растирание ладоней движениями вверх-вниз. </a:t>
            </a:r>
          </a:p>
          <a:p>
            <a:r>
              <a:rPr lang="ru-RU" dirty="0"/>
              <a:t>Растирание боковых поверхностей сцепленных пальцев. </a:t>
            </a:r>
          </a:p>
          <a:p>
            <a:r>
              <a:rPr lang="ru-RU" dirty="0"/>
              <a:t>Разминание, затем растирание каждого пальца вдоль, затем поперек. </a:t>
            </a:r>
          </a:p>
          <a:p>
            <a:r>
              <a:rPr lang="ru-RU" dirty="0"/>
              <a:t>Мячик (или грецкий орех положить между ладонями, делать круговые движения, постепенно увеличивая нажим и темп). Можно выполнять упражнение с двумя грецкими орехами, перекатывая один через другой, одной рукой, затем другой. </a:t>
            </a:r>
          </a:p>
          <a:p>
            <a:r>
              <a:rPr lang="ru-RU" dirty="0"/>
              <a:t>Надавливание </a:t>
            </a:r>
            <a:r>
              <a:rPr lang="ru-RU" dirty="0" err="1" smtClean="0"/>
              <a:t>незаточеным</a:t>
            </a:r>
            <a:r>
              <a:rPr lang="ru-RU" dirty="0" smtClean="0"/>
              <a:t> </a:t>
            </a:r>
            <a:r>
              <a:rPr lang="ru-RU" dirty="0"/>
              <a:t>карандашом на болевые точки ладони, затем вращение карандаша вправо, влево. </a:t>
            </a:r>
          </a:p>
          <a:p>
            <a:r>
              <a:rPr lang="ru-RU" dirty="0"/>
              <a:t>Разминание кисти правой руки пальцами левой и наоборот, затем поочередное растирание.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Освоение телесного пространства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Выше – ниже: находим, показываем и называем то, что выше всего (голова, макушка); что ниже всего (ноги, стопы); выше, чем...; ниже, чем... После освоения этого этапа продолжаем сначала без зеркала, а затем - с закрытыми глазами.</a:t>
            </a:r>
          </a:p>
          <a:p>
            <a:r>
              <a:rPr lang="ru-RU" dirty="0"/>
              <a:t>Сзади-спереди: Смотря в зеркало и ощупывая части тела спереди, Р. называет их (нос, грудь, бровь и т.д.). Аналогично - сзади (затылок, спина, пятки и т.д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Право-лево: показать у себя: правый локоть, левое ухо, левый мизинец и т.д. Затем то же самое - на другом человеке (зеркально).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Зрительный </a:t>
            </a:r>
            <a:r>
              <a:rPr lang="ru-RU" dirty="0" err="1" smtClean="0"/>
              <a:t>гнозис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Дорисовать картинку</a:t>
            </a:r>
          </a:p>
          <a:p>
            <a:pPr>
              <a:defRPr/>
            </a:pPr>
            <a:r>
              <a:rPr lang="ru-RU" dirty="0"/>
              <a:t>Дорисовать предмет до целого</a:t>
            </a:r>
          </a:p>
          <a:p>
            <a:pPr>
              <a:defRPr/>
            </a:pPr>
            <a:r>
              <a:rPr lang="ru-RU" dirty="0"/>
              <a:t>Загадочные рисунки (рыбки) </a:t>
            </a:r>
          </a:p>
          <a:p>
            <a:pPr>
              <a:defRPr/>
            </a:pPr>
            <a:r>
              <a:rPr lang="ru-RU" dirty="0"/>
              <a:t>Узнай предметы</a:t>
            </a:r>
          </a:p>
          <a:p>
            <a:pPr>
              <a:defRPr/>
            </a:pPr>
            <a:r>
              <a:rPr lang="ru-RU" dirty="0"/>
              <a:t>Найди выход из лабиринта</a:t>
            </a:r>
          </a:p>
          <a:p>
            <a:pPr>
              <a:defRPr/>
            </a:pPr>
            <a:r>
              <a:rPr lang="ru-RU" dirty="0"/>
              <a:t>Найди букву</a:t>
            </a:r>
          </a:p>
          <a:p>
            <a:pPr>
              <a:defRPr/>
            </a:pPr>
            <a:r>
              <a:rPr lang="ru-RU" dirty="0"/>
              <a:t>Допиши букву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страницы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52784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141663"/>
            <a:ext cx="503237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latin typeface="Times New Roman" pitchFamily="18" charset="0"/>
                <a:cs typeface="Arial" pitchFamily="34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Левое полушарие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Отвечает за логическое – аналитическое </a:t>
            </a:r>
            <a:r>
              <a:rPr lang="ru-RU" sz="4500" dirty="0" smtClean="0"/>
              <a:t>мышление;</a:t>
            </a:r>
            <a:endParaRPr lang="ru-RU" sz="4500" dirty="0"/>
          </a:p>
          <a:p>
            <a:r>
              <a:rPr lang="ru-RU" sz="4500" dirty="0"/>
              <a:t>Анализирует </a:t>
            </a:r>
            <a:r>
              <a:rPr lang="ru-RU" sz="4500" dirty="0" smtClean="0"/>
              <a:t>факты;</a:t>
            </a:r>
            <a:endParaRPr lang="ru-RU" sz="4500" dirty="0"/>
          </a:p>
          <a:p>
            <a:r>
              <a:rPr lang="ru-RU" sz="4500" dirty="0"/>
              <a:t>Обрабатывает информацию последовательно по </a:t>
            </a:r>
            <a:r>
              <a:rPr lang="ru-RU" sz="4500" dirty="0" smtClean="0"/>
              <a:t>этапам;</a:t>
            </a:r>
            <a:endParaRPr lang="ru-RU" sz="4500" dirty="0"/>
          </a:p>
          <a:p>
            <a:r>
              <a:rPr lang="ru-RU" sz="4500" dirty="0"/>
              <a:t>Обеспечивает процессы индуктивного мышления (вначале осуществляется процесс анализа, а затем синтеза)</a:t>
            </a:r>
          </a:p>
          <a:p>
            <a:r>
              <a:rPr lang="ru-RU" sz="4500" dirty="0"/>
              <a:t>Обрабатывает вербальную информацию: отвечает за языковые способности: контролирует речь, а также способности к чтению и письму</a:t>
            </a:r>
          </a:p>
          <a:p>
            <a:r>
              <a:rPr lang="ru-RU" sz="4500" dirty="0"/>
              <a:t>Запоминает </a:t>
            </a:r>
            <a:r>
              <a:rPr lang="ru-RU" sz="4500" dirty="0" smtClean="0"/>
              <a:t>стихотворения, </a:t>
            </a:r>
            <a:r>
              <a:rPr lang="ru-RU" sz="4500" dirty="0"/>
              <a:t>факты, имена, </a:t>
            </a:r>
            <a:r>
              <a:rPr lang="ru-RU" sz="4500" dirty="0" smtClean="0"/>
              <a:t>даты;</a:t>
            </a:r>
            <a:endParaRPr lang="ru-RU" sz="4500" dirty="0"/>
          </a:p>
          <a:p>
            <a:r>
              <a:rPr lang="ru-RU" sz="4500" dirty="0"/>
              <a:t>Понимает </a:t>
            </a:r>
            <a:r>
              <a:rPr lang="ru-RU" sz="4500" dirty="0" smtClean="0"/>
              <a:t> </a:t>
            </a:r>
            <a:r>
              <a:rPr lang="ru-RU" sz="4500" dirty="0"/>
              <a:t>буквальный смысл слов того, что слышим или </a:t>
            </a:r>
            <a:r>
              <a:rPr lang="ru-RU" sz="4500" dirty="0" smtClean="0"/>
              <a:t>читаем;</a:t>
            </a:r>
            <a:endParaRPr lang="ru-RU" sz="4500" dirty="0"/>
          </a:p>
          <a:p>
            <a:r>
              <a:rPr lang="ru-RU" sz="4500" dirty="0"/>
              <a:t>Планирует </a:t>
            </a:r>
            <a:r>
              <a:rPr lang="ru-RU" sz="4500" dirty="0" smtClean="0"/>
              <a:t>будущее;</a:t>
            </a:r>
            <a:endParaRPr lang="ru-RU" sz="4500" dirty="0"/>
          </a:p>
          <a:p>
            <a:r>
              <a:rPr lang="ru-RU" sz="4500" dirty="0"/>
              <a:t>Контролирует движение правой половины </a:t>
            </a:r>
            <a:r>
              <a:rPr lang="ru-RU" sz="4500" dirty="0" smtClean="0"/>
              <a:t>тела;</a:t>
            </a:r>
            <a:endParaRPr lang="ru-RU" sz="4500" dirty="0"/>
          </a:p>
          <a:p>
            <a:r>
              <a:rPr lang="ru-RU" sz="4500" dirty="0"/>
              <a:t>Отвечает за </a:t>
            </a:r>
            <a:r>
              <a:rPr lang="ru-RU" sz="4500" dirty="0" smtClean="0"/>
              <a:t>понимание </a:t>
            </a:r>
            <a:r>
              <a:rPr lang="ru-RU" sz="4500" dirty="0"/>
              <a:t>смысла музыкальных </a:t>
            </a:r>
            <a:r>
              <a:rPr lang="ru-RU" sz="4500" dirty="0" smtClean="0"/>
              <a:t>произведений, различение </a:t>
            </a:r>
            <a:r>
              <a:rPr lang="ru-RU" sz="4500" dirty="0"/>
              <a:t>ритма </a:t>
            </a:r>
            <a:r>
              <a:rPr lang="ru-RU" sz="4500" dirty="0" smtClean="0"/>
              <a:t>музыки;</a:t>
            </a:r>
            <a:endParaRPr lang="ru-RU" sz="4500" dirty="0"/>
          </a:p>
          <a:p>
            <a:r>
              <a:rPr lang="ru-RU" sz="4500" dirty="0"/>
              <a:t>Отвечает за </a:t>
            </a:r>
            <a:r>
              <a:rPr lang="ru-RU" sz="4500" dirty="0" smtClean="0"/>
              <a:t>вычислительные </a:t>
            </a:r>
            <a:r>
              <a:rPr lang="ru-RU" sz="4500" dirty="0"/>
              <a:t>способности, работу с числами, </a:t>
            </a:r>
            <a:r>
              <a:rPr lang="ru-RU" sz="4500" dirty="0" smtClean="0"/>
              <a:t>формулами</a:t>
            </a:r>
            <a:r>
              <a:rPr lang="ru-RU" sz="4500" dirty="0"/>
              <a:t>;</a:t>
            </a:r>
          </a:p>
          <a:p>
            <a:r>
              <a:rPr lang="ru-RU" sz="4500" dirty="0"/>
              <a:t>Отвечает за планирование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6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Правое полушарие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Отвечает за образное мышление и пространственную ориентацию; </a:t>
            </a:r>
            <a:endParaRPr lang="ru-RU" sz="4500" dirty="0" smtClean="0"/>
          </a:p>
          <a:p>
            <a:r>
              <a:rPr lang="ru-RU" sz="4500" dirty="0" smtClean="0"/>
              <a:t>Отвечает </a:t>
            </a:r>
            <a:r>
              <a:rPr lang="ru-RU" sz="4500" dirty="0"/>
              <a:t>за интуицию и интуитивную </a:t>
            </a:r>
            <a:r>
              <a:rPr lang="ru-RU" sz="4500" dirty="0" smtClean="0"/>
              <a:t>оценку;</a:t>
            </a:r>
            <a:endParaRPr lang="ru-RU" sz="4500" dirty="0"/>
          </a:p>
          <a:p>
            <a:r>
              <a:rPr lang="ru-RU" sz="4500" dirty="0"/>
              <a:t>Может одновременно обрабатывать много разнообразной </a:t>
            </a:r>
            <a:r>
              <a:rPr lang="ru-RU" sz="4500" dirty="0" smtClean="0"/>
              <a:t>информации</a:t>
            </a:r>
            <a:r>
              <a:rPr lang="ru-RU" sz="4500" dirty="0"/>
              <a:t> </a:t>
            </a:r>
            <a:r>
              <a:rPr lang="ru-RU" sz="4500" dirty="0" smtClean="0"/>
              <a:t>(параллельная </a:t>
            </a:r>
            <a:r>
              <a:rPr lang="ru-RU" sz="4500" dirty="0"/>
              <a:t>обработка информации</a:t>
            </a:r>
            <a:r>
              <a:rPr lang="ru-RU" sz="4500" dirty="0" smtClean="0"/>
              <a:t>);</a:t>
            </a:r>
            <a:endParaRPr lang="ru-RU" sz="4500" dirty="0"/>
          </a:p>
          <a:p>
            <a:r>
              <a:rPr lang="ru-RU" sz="4500" dirty="0"/>
              <a:t>Реализует процессы дедуктивного </a:t>
            </a:r>
            <a:r>
              <a:rPr lang="ru-RU" sz="4500" dirty="0" smtClean="0"/>
              <a:t>мышления;</a:t>
            </a:r>
            <a:endParaRPr lang="ru-RU" sz="4500" dirty="0"/>
          </a:p>
          <a:p>
            <a:r>
              <a:rPr lang="ru-RU" sz="4500" dirty="0"/>
              <a:t>Обрабатывает невербальную </a:t>
            </a:r>
            <a:r>
              <a:rPr lang="ru-RU" sz="4500" dirty="0" smtClean="0"/>
              <a:t>информацию;</a:t>
            </a:r>
            <a:endParaRPr lang="ru-RU" sz="4500" dirty="0"/>
          </a:p>
          <a:p>
            <a:r>
              <a:rPr lang="ru-RU" sz="4500" dirty="0"/>
              <a:t>Запоминает образы, </a:t>
            </a:r>
            <a:r>
              <a:rPr lang="ru-RU" sz="4500" dirty="0" smtClean="0"/>
              <a:t>лица</a:t>
            </a:r>
            <a:r>
              <a:rPr lang="ru-RU" sz="4500" dirty="0"/>
              <a:t>, картины, </a:t>
            </a:r>
            <a:r>
              <a:rPr lang="ru-RU" sz="4500" dirty="0" smtClean="0"/>
              <a:t>позы</a:t>
            </a:r>
            <a:r>
              <a:rPr lang="ru-RU" sz="4500" dirty="0"/>
              <a:t>, </a:t>
            </a:r>
            <a:r>
              <a:rPr lang="ru-RU" sz="4500" dirty="0" smtClean="0"/>
              <a:t>голоса;</a:t>
            </a:r>
            <a:endParaRPr lang="ru-RU" sz="4500" dirty="0"/>
          </a:p>
          <a:p>
            <a:r>
              <a:rPr lang="ru-RU" sz="4500" dirty="0"/>
              <a:t>Способно понимать метафоры и результаты работы чужого воображения, чувство юмора. Воспринимает эмоциональную окраску речи, тембр голоса, </a:t>
            </a:r>
            <a:r>
              <a:rPr lang="ru-RU" sz="4500" dirty="0" smtClean="0"/>
              <a:t>интонацию;</a:t>
            </a:r>
            <a:endParaRPr lang="ru-RU" sz="4500" dirty="0"/>
          </a:p>
          <a:p>
            <a:r>
              <a:rPr lang="ru-RU" sz="4500" dirty="0"/>
              <a:t>Ориентируется в </a:t>
            </a:r>
            <a:r>
              <a:rPr lang="ru-RU" sz="4500" dirty="0" smtClean="0"/>
              <a:t>настоящем;</a:t>
            </a:r>
            <a:endParaRPr lang="ru-RU" sz="4500" dirty="0"/>
          </a:p>
          <a:p>
            <a:r>
              <a:rPr lang="ru-RU" sz="4500" dirty="0"/>
              <a:t>Контролирует движение левой половины </a:t>
            </a:r>
            <a:r>
              <a:rPr lang="ru-RU" sz="4500" dirty="0" smtClean="0"/>
              <a:t>тела;</a:t>
            </a:r>
            <a:endParaRPr lang="ru-RU" sz="4500" dirty="0"/>
          </a:p>
          <a:p>
            <a:r>
              <a:rPr lang="ru-RU" sz="4500" dirty="0"/>
              <a:t>Отвечает за музыкальные способности, различение мелодий, темпа и гармонии в </a:t>
            </a:r>
            <a:r>
              <a:rPr lang="ru-RU" sz="4500" dirty="0" smtClean="0"/>
              <a:t>музыке;</a:t>
            </a:r>
            <a:endParaRPr lang="ru-RU" sz="4500" dirty="0"/>
          </a:p>
          <a:p>
            <a:r>
              <a:rPr lang="ru-RU" sz="4500" dirty="0"/>
              <a:t>Отвечает за воображение, фантазии и мечты; художественное творчество и способности к изобразительному </a:t>
            </a:r>
            <a:r>
              <a:rPr lang="ru-RU" sz="4500" dirty="0" smtClean="0"/>
              <a:t>искусству;</a:t>
            </a:r>
            <a:endParaRPr lang="ru-RU" sz="4500" dirty="0"/>
          </a:p>
          <a:p>
            <a:r>
              <a:rPr lang="ru-RU" sz="4500" dirty="0"/>
              <a:t>Отвечает за эмоциональные </a:t>
            </a:r>
            <a:r>
              <a:rPr lang="ru-RU" sz="4500" dirty="0" smtClean="0"/>
              <a:t>реакции.</a:t>
            </a:r>
            <a:endParaRPr lang="ru-RU" sz="4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3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ассоциацию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576" y="1417638"/>
            <a:ext cx="5028847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506489"/>
            <a:ext cx="1584175" cy="9143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прилагательное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86422" y="1506488"/>
            <a:ext cx="1734049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существительное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996952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82479" y="299695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мысль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365104"/>
            <a:ext cx="1418456" cy="1058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Правое полушарие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4365080"/>
            <a:ext cx="1450503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Левое полушарие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руки к письму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Письмо</a:t>
            </a:r>
            <a:r>
              <a:rPr lang="ru-RU" dirty="0"/>
              <a:t> - сложный координационный навык, требующий слаженной работы </a:t>
            </a:r>
            <a:r>
              <a:rPr lang="ru-RU" dirty="0" smtClean="0"/>
              <a:t>мышц, точности зрительно-моторных координаций, внимания,  мотивации и волевого усилия. </a:t>
            </a:r>
            <a:endParaRPr lang="ru-RU" dirty="0"/>
          </a:p>
          <a:p>
            <a:r>
              <a:rPr lang="ru-RU" b="1" dirty="0"/>
              <a:t>Подготовка к письму </a:t>
            </a:r>
            <a:r>
              <a:rPr lang="ru-RU" dirty="0"/>
              <a:t>- один из самых сложных этапов подготовки ребенка к систематическому обучению. </a:t>
            </a:r>
          </a:p>
          <a:p>
            <a:r>
              <a:rPr lang="ru-RU" dirty="0" smtClean="0"/>
              <a:t>Поэтому </a:t>
            </a:r>
            <a:r>
              <a:rPr lang="ru-RU" dirty="0"/>
              <a:t>в дошкольном возрасте важна именно подготовка к письму, а не обучение ему. Важно развить механизмы, необходимые для овладения письмом, создать условия для накопления ребенком двигательного и практического опыта, развития навыков ручной умелости.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Пальчиковые игры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1980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3932237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Пальчиковые игры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ДРУЖБА</a:t>
            </a:r>
          </a:p>
          <a:p>
            <a:pPr algn="ctr"/>
            <a:endParaRPr lang="ru-RU" b="1" dirty="0" smtClean="0"/>
          </a:p>
          <a:p>
            <a:r>
              <a:rPr lang="ru-RU" i="1" dirty="0" smtClean="0"/>
              <a:t>Дружат </a:t>
            </a:r>
            <a:r>
              <a:rPr lang="ru-RU" i="1" dirty="0"/>
              <a:t>в нашей группе девочки и мальчики</a:t>
            </a:r>
            <a:r>
              <a:rPr lang="ru-RU" dirty="0"/>
              <a:t> 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(пальцы </a:t>
            </a:r>
            <a:r>
              <a:rPr lang="ru-RU" dirty="0"/>
              <a:t>рук соединяются в </a:t>
            </a:r>
            <a:r>
              <a:rPr lang="ru-RU" dirty="0" smtClean="0"/>
              <a:t>«замок»)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 smtClean="0"/>
              <a:t>Мы </a:t>
            </a:r>
            <a:r>
              <a:rPr lang="ru-RU" i="1" dirty="0"/>
              <a:t>с тобой подружим маленькие пальчики</a:t>
            </a:r>
            <a:r>
              <a:rPr lang="ru-RU" dirty="0"/>
              <a:t> 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(ритмичное </a:t>
            </a:r>
            <a:r>
              <a:rPr lang="ru-RU" dirty="0"/>
              <a:t>касание одноименных пальцев обеих </a:t>
            </a:r>
            <a:r>
              <a:rPr lang="ru-RU" dirty="0" smtClean="0"/>
              <a:t>рук)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Раз</a:t>
            </a:r>
            <a:r>
              <a:rPr lang="ru-RU" i="1" dirty="0"/>
              <a:t>, два, три, четыре, пять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(поочередное </a:t>
            </a:r>
            <a:r>
              <a:rPr lang="ru-RU" dirty="0"/>
              <a:t>касание одноименных пальцев, начиная с </a:t>
            </a:r>
            <a:r>
              <a:rPr lang="ru-RU" dirty="0" smtClean="0"/>
              <a:t>мизинцев)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Начинай </a:t>
            </a:r>
            <a:r>
              <a:rPr lang="ru-RU" i="1" dirty="0"/>
              <a:t>считать </a:t>
            </a:r>
            <a:r>
              <a:rPr lang="ru-RU" i="1" dirty="0" smtClean="0"/>
              <a:t>опять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Раз</a:t>
            </a:r>
            <a:r>
              <a:rPr lang="ru-RU" i="1" dirty="0"/>
              <a:t>, два, три, четыре, </a:t>
            </a:r>
            <a:r>
              <a:rPr lang="ru-RU" i="1" dirty="0" smtClean="0"/>
              <a:t>пять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      (поочередное </a:t>
            </a:r>
            <a:r>
              <a:rPr lang="ru-RU" dirty="0"/>
              <a:t>касание одноименных пальцев </a:t>
            </a:r>
            <a:r>
              <a:rPr lang="ru-RU" dirty="0" smtClean="0"/>
              <a:t>в </a:t>
            </a:r>
            <a:r>
              <a:rPr lang="ru-RU" dirty="0"/>
              <a:t>обратном </a:t>
            </a:r>
            <a:r>
              <a:rPr lang="ru-RU" dirty="0" smtClean="0"/>
              <a:t>     	порядке</a:t>
            </a:r>
            <a:r>
              <a:rPr lang="ru-RU" dirty="0"/>
              <a:t>, начиная с </a:t>
            </a:r>
            <a:r>
              <a:rPr lang="ru-RU" dirty="0" smtClean="0"/>
              <a:t>больших)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i="1" dirty="0" smtClean="0"/>
              <a:t>Мы </a:t>
            </a:r>
            <a:r>
              <a:rPr lang="ru-RU" i="1" dirty="0"/>
              <a:t>закончили </a:t>
            </a:r>
            <a:r>
              <a:rPr lang="ru-RU" i="1" dirty="0" smtClean="0"/>
              <a:t>считать!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7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1244</Words>
  <Application>Microsoft Office PowerPoint</Application>
  <PresentationFormat>Экран (4:3)</PresentationFormat>
  <Paragraphs>170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Модель работы головного мозга</vt:lpstr>
      <vt:lpstr>Содружество полушарий</vt:lpstr>
      <vt:lpstr>Левое полушарие</vt:lpstr>
      <vt:lpstr>Правое полушарие</vt:lpstr>
      <vt:lpstr>Назовите ассоциацию</vt:lpstr>
      <vt:lpstr>Подготовка руки к письму</vt:lpstr>
      <vt:lpstr>Пальчиковые игры</vt:lpstr>
      <vt:lpstr>Пальчиковые игры </vt:lpstr>
      <vt:lpstr>Кинезиология</vt:lpstr>
      <vt:lpstr>Кинезиологические упражнения</vt:lpstr>
      <vt:lpstr> Кинезиологические упражнения КУЛАК-РЕБРО-ЛАДОНЬ</vt:lpstr>
      <vt:lpstr> Кинезиологические упражнения </vt:lpstr>
      <vt:lpstr> Кинезиологические упражнения </vt:lpstr>
      <vt:lpstr>Кинезиологические упражнения</vt:lpstr>
      <vt:lpstr>Презентация PowerPoint</vt:lpstr>
      <vt:lpstr>Игры на внимание</vt:lpstr>
      <vt:lpstr>Лепка</vt:lpstr>
      <vt:lpstr>Игры с мелкими предметами</vt:lpstr>
      <vt:lpstr>Работа с бумагой</vt:lpstr>
      <vt:lpstr> Вырезание ножницами </vt:lpstr>
      <vt:lpstr>Вырезание ножницами</vt:lpstr>
      <vt:lpstr>Рисование по точкам</vt:lpstr>
      <vt:lpstr>Дорисовывание половины</vt:lpstr>
      <vt:lpstr>Рисование по образцу без отрыва карандаша от бумаги</vt:lpstr>
      <vt:lpstr>Раскрашивание, штриховки</vt:lpstr>
      <vt:lpstr> Графические диктанты </vt:lpstr>
      <vt:lpstr>Заштрихованные изображения</vt:lpstr>
      <vt:lpstr>Графические упражнения</vt:lpstr>
      <vt:lpstr>Правила посадки при письме</vt:lpstr>
      <vt:lpstr>Самомассаж кистей и пальцев рук</vt:lpstr>
      <vt:lpstr>Освоение телесного пространства </vt:lpstr>
      <vt:lpstr>Зрительный гнозис</vt:lpstr>
      <vt:lpstr>Полезные страницы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Козлова М.Н.</cp:lastModifiedBy>
  <cp:revision>27</cp:revision>
  <dcterms:created xsi:type="dcterms:W3CDTF">2013-08-20T22:02:58Z</dcterms:created>
  <dcterms:modified xsi:type="dcterms:W3CDTF">2018-12-20T06:46:03Z</dcterms:modified>
</cp:coreProperties>
</file>