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>
        <p:scale>
          <a:sx n="80" d="100"/>
          <a:sy n="80" d="100"/>
        </p:scale>
        <p:origin x="-84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7294D8-D5CA-4B4E-A90B-8D30A477999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B89E2C-551E-4DDB-9C52-FE3C3532A652}">
      <dgm:prSet phldrT="[Текст]"/>
      <dgm:spPr/>
      <dgm:t>
        <a:bodyPr/>
        <a:lstStyle/>
        <a:p>
          <a:r>
            <a:rPr lang="ru-RU" dirty="0" smtClean="0"/>
            <a:t>практика</a:t>
          </a:r>
          <a:endParaRPr lang="ru-RU" dirty="0"/>
        </a:p>
      </dgm:t>
    </dgm:pt>
    <dgm:pt modelId="{24FF2255-8064-4570-B405-3237762043E2}" type="parTrans" cxnId="{A179B18D-910D-406E-8B48-0FF7CD455133}">
      <dgm:prSet/>
      <dgm:spPr/>
      <dgm:t>
        <a:bodyPr/>
        <a:lstStyle/>
        <a:p>
          <a:endParaRPr lang="ru-RU"/>
        </a:p>
      </dgm:t>
    </dgm:pt>
    <dgm:pt modelId="{066086DA-D817-41CA-B5F1-3E6F978C6672}" type="sibTrans" cxnId="{A179B18D-910D-406E-8B48-0FF7CD455133}">
      <dgm:prSet/>
      <dgm:spPr/>
      <dgm:t>
        <a:bodyPr/>
        <a:lstStyle/>
        <a:p>
          <a:endParaRPr lang="ru-RU"/>
        </a:p>
      </dgm:t>
    </dgm:pt>
    <dgm:pt modelId="{7ED7D3B9-462D-41D9-8B69-A0CA73580A08}">
      <dgm:prSet phldrT="[Текст]"/>
      <dgm:spPr/>
      <dgm:t>
        <a:bodyPr/>
        <a:lstStyle/>
        <a:p>
          <a:r>
            <a:rPr lang="ru-RU" dirty="0" smtClean="0"/>
            <a:t>ШСМ</a:t>
          </a:r>
          <a:endParaRPr lang="ru-RU" dirty="0"/>
        </a:p>
      </dgm:t>
    </dgm:pt>
    <dgm:pt modelId="{A27F83AB-A504-4F47-9E11-1CAB34839812}" type="parTrans" cxnId="{2172C62B-F78B-41EC-97A8-45BF69F257BD}">
      <dgm:prSet/>
      <dgm:spPr/>
      <dgm:t>
        <a:bodyPr/>
        <a:lstStyle/>
        <a:p>
          <a:endParaRPr lang="ru-RU"/>
        </a:p>
      </dgm:t>
    </dgm:pt>
    <dgm:pt modelId="{495D8CFA-AFFB-4DBC-BA47-8B50F1F6071A}" type="sibTrans" cxnId="{2172C62B-F78B-41EC-97A8-45BF69F257BD}">
      <dgm:prSet/>
      <dgm:spPr/>
      <dgm:t>
        <a:bodyPr/>
        <a:lstStyle/>
        <a:p>
          <a:endParaRPr lang="ru-RU"/>
        </a:p>
      </dgm:t>
    </dgm:pt>
    <dgm:pt modelId="{99645847-1362-438E-AA89-D158771EB815}">
      <dgm:prSet phldrT="[Текст]"/>
      <dgm:spPr/>
      <dgm:t>
        <a:bodyPr/>
        <a:lstStyle/>
        <a:p>
          <a:r>
            <a:rPr lang="ru-RU" dirty="0" smtClean="0"/>
            <a:t>теория</a:t>
          </a:r>
          <a:endParaRPr lang="ru-RU" dirty="0"/>
        </a:p>
      </dgm:t>
    </dgm:pt>
    <dgm:pt modelId="{C0549D34-0595-4526-B882-759B54ACD7CE}" type="parTrans" cxnId="{B580E15F-5944-4672-BC63-22404A612B57}">
      <dgm:prSet/>
      <dgm:spPr/>
      <dgm:t>
        <a:bodyPr/>
        <a:lstStyle/>
        <a:p>
          <a:endParaRPr lang="ru-RU"/>
        </a:p>
      </dgm:t>
    </dgm:pt>
    <dgm:pt modelId="{2C711A92-3D0E-429B-B211-4AE3FCDEB8AC}" type="sibTrans" cxnId="{B580E15F-5944-4672-BC63-22404A612B57}">
      <dgm:prSet/>
      <dgm:spPr/>
      <dgm:t>
        <a:bodyPr/>
        <a:lstStyle/>
        <a:p>
          <a:endParaRPr lang="ru-RU"/>
        </a:p>
      </dgm:t>
    </dgm:pt>
    <dgm:pt modelId="{550F75A5-DA27-49BF-80CB-C7F56120BB68}">
      <dgm:prSet phldrT="[Текст]"/>
      <dgm:spPr/>
      <dgm:t>
        <a:bodyPr/>
        <a:lstStyle/>
        <a:p>
          <a:r>
            <a:rPr lang="ru-RU" dirty="0" smtClean="0"/>
            <a:t>нормативная база</a:t>
          </a:r>
          <a:endParaRPr lang="ru-RU" dirty="0"/>
        </a:p>
      </dgm:t>
    </dgm:pt>
    <dgm:pt modelId="{E74A8F54-16F9-446E-A74F-E22CBB33652B}" type="parTrans" cxnId="{5B969A73-5860-44F7-BF27-052A61E8258F}">
      <dgm:prSet/>
      <dgm:spPr/>
      <dgm:t>
        <a:bodyPr/>
        <a:lstStyle/>
        <a:p>
          <a:endParaRPr lang="ru-RU"/>
        </a:p>
      </dgm:t>
    </dgm:pt>
    <dgm:pt modelId="{E2EF18A4-054B-40A4-8125-32AAC0FD1183}" type="sibTrans" cxnId="{5B969A73-5860-44F7-BF27-052A61E8258F}">
      <dgm:prSet/>
      <dgm:spPr/>
      <dgm:t>
        <a:bodyPr/>
        <a:lstStyle/>
        <a:p>
          <a:endParaRPr lang="ru-RU"/>
        </a:p>
      </dgm:t>
    </dgm:pt>
    <dgm:pt modelId="{72B974B2-61E2-48B7-9A30-A87EFE788220}">
      <dgm:prSet phldrT="[Текст]"/>
      <dgm:spPr/>
      <dgm:t>
        <a:bodyPr/>
        <a:lstStyle/>
        <a:p>
          <a:r>
            <a:rPr lang="ru-RU" dirty="0" smtClean="0"/>
            <a:t>организационные мероприятия</a:t>
          </a:r>
          <a:endParaRPr lang="ru-RU" dirty="0"/>
        </a:p>
      </dgm:t>
    </dgm:pt>
    <dgm:pt modelId="{D46E170E-F03D-4554-A79D-32A72C796788}" type="sibTrans" cxnId="{4658C10D-0246-4B0D-93CA-16ECCA4BD780}">
      <dgm:prSet/>
      <dgm:spPr/>
      <dgm:t>
        <a:bodyPr/>
        <a:lstStyle/>
        <a:p>
          <a:endParaRPr lang="ru-RU"/>
        </a:p>
      </dgm:t>
    </dgm:pt>
    <dgm:pt modelId="{B61A12B0-7D16-48C9-9557-3659E51271E5}" type="parTrans" cxnId="{4658C10D-0246-4B0D-93CA-16ECCA4BD780}">
      <dgm:prSet/>
      <dgm:spPr/>
      <dgm:t>
        <a:bodyPr/>
        <a:lstStyle/>
        <a:p>
          <a:endParaRPr lang="ru-RU"/>
        </a:p>
      </dgm:t>
    </dgm:pt>
    <dgm:pt modelId="{F4D1372B-708B-4522-BCA6-8667B976FFCF}" type="pres">
      <dgm:prSet presAssocID="{3C7294D8-D5CA-4B4E-A90B-8D30A477999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5A29A7-B319-4C2F-8C04-5A050EE99F7D}" type="pres">
      <dgm:prSet presAssocID="{B6B89E2C-551E-4DDB-9C52-FE3C3532A652}" presName="node" presStyleLbl="node1" presStyleIdx="0" presStyleCnt="5" custLinFactNeighborX="1927" custLinFactNeighborY="-1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A2FDF-37BE-413B-8A4C-6FB8BB6EE4F2}" type="pres">
      <dgm:prSet presAssocID="{066086DA-D817-41CA-B5F1-3E6F978C6672}" presName="sibTrans" presStyleCnt="0"/>
      <dgm:spPr/>
    </dgm:pt>
    <dgm:pt modelId="{ECD872F2-36C7-4160-B770-DB4E8EEAF601}" type="pres">
      <dgm:prSet presAssocID="{7ED7D3B9-462D-41D9-8B69-A0CA73580A0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BA1A4-C780-455D-B5F1-9EEA8B352647}" type="pres">
      <dgm:prSet presAssocID="{495D8CFA-AFFB-4DBC-BA47-8B50F1F6071A}" presName="sibTrans" presStyleCnt="0"/>
      <dgm:spPr/>
    </dgm:pt>
    <dgm:pt modelId="{2909ED44-CDD6-4325-92B2-98EF969735AE}" type="pres">
      <dgm:prSet presAssocID="{99645847-1362-438E-AA89-D158771EB81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C8004-37A4-4443-9418-B9EBF392E564}" type="pres">
      <dgm:prSet presAssocID="{2C711A92-3D0E-429B-B211-4AE3FCDEB8AC}" presName="sibTrans" presStyleCnt="0"/>
      <dgm:spPr/>
    </dgm:pt>
    <dgm:pt modelId="{E6A7D63F-0757-4DCB-B2D8-B8A01D28E48F}" type="pres">
      <dgm:prSet presAssocID="{550F75A5-DA27-49BF-80CB-C7F56120BB6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6B2FA-0F17-4ACB-A7E1-01893B3FDD73}" type="pres">
      <dgm:prSet presAssocID="{E2EF18A4-054B-40A4-8125-32AAC0FD1183}" presName="sibTrans" presStyleCnt="0"/>
      <dgm:spPr/>
    </dgm:pt>
    <dgm:pt modelId="{850A714B-98DD-4DAD-A783-9D6CE73E7023}" type="pres">
      <dgm:prSet presAssocID="{72B974B2-61E2-48B7-9A30-A87EFE78822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AE9E64-5CA3-4C39-AEA6-80D75E961323}" type="presOf" srcId="{99645847-1362-438E-AA89-D158771EB815}" destId="{2909ED44-CDD6-4325-92B2-98EF969735AE}" srcOrd="0" destOrd="0" presId="urn:microsoft.com/office/officeart/2005/8/layout/default"/>
    <dgm:cxn modelId="{4658C10D-0246-4B0D-93CA-16ECCA4BD780}" srcId="{3C7294D8-D5CA-4B4E-A90B-8D30A4779990}" destId="{72B974B2-61E2-48B7-9A30-A87EFE788220}" srcOrd="4" destOrd="0" parTransId="{B61A12B0-7D16-48C9-9557-3659E51271E5}" sibTransId="{D46E170E-F03D-4554-A79D-32A72C796788}"/>
    <dgm:cxn modelId="{696E48BC-56EE-4349-BD25-01D3F216188B}" type="presOf" srcId="{3C7294D8-D5CA-4B4E-A90B-8D30A4779990}" destId="{F4D1372B-708B-4522-BCA6-8667B976FFCF}" srcOrd="0" destOrd="0" presId="urn:microsoft.com/office/officeart/2005/8/layout/default"/>
    <dgm:cxn modelId="{2172C62B-F78B-41EC-97A8-45BF69F257BD}" srcId="{3C7294D8-D5CA-4B4E-A90B-8D30A4779990}" destId="{7ED7D3B9-462D-41D9-8B69-A0CA73580A08}" srcOrd="1" destOrd="0" parTransId="{A27F83AB-A504-4F47-9E11-1CAB34839812}" sibTransId="{495D8CFA-AFFB-4DBC-BA47-8B50F1F6071A}"/>
    <dgm:cxn modelId="{A3349798-AFC4-4D34-8962-963DF860258E}" type="presOf" srcId="{B6B89E2C-551E-4DDB-9C52-FE3C3532A652}" destId="{B95A29A7-B319-4C2F-8C04-5A050EE99F7D}" srcOrd="0" destOrd="0" presId="urn:microsoft.com/office/officeart/2005/8/layout/default"/>
    <dgm:cxn modelId="{5B969A73-5860-44F7-BF27-052A61E8258F}" srcId="{3C7294D8-D5CA-4B4E-A90B-8D30A4779990}" destId="{550F75A5-DA27-49BF-80CB-C7F56120BB68}" srcOrd="3" destOrd="0" parTransId="{E74A8F54-16F9-446E-A74F-E22CBB33652B}" sibTransId="{E2EF18A4-054B-40A4-8125-32AAC0FD1183}"/>
    <dgm:cxn modelId="{A3B63187-4AE1-4306-906C-F87B25DA776A}" type="presOf" srcId="{7ED7D3B9-462D-41D9-8B69-A0CA73580A08}" destId="{ECD872F2-36C7-4160-B770-DB4E8EEAF601}" srcOrd="0" destOrd="0" presId="urn:microsoft.com/office/officeart/2005/8/layout/default"/>
    <dgm:cxn modelId="{B580E15F-5944-4672-BC63-22404A612B57}" srcId="{3C7294D8-D5CA-4B4E-A90B-8D30A4779990}" destId="{99645847-1362-438E-AA89-D158771EB815}" srcOrd="2" destOrd="0" parTransId="{C0549D34-0595-4526-B882-759B54ACD7CE}" sibTransId="{2C711A92-3D0E-429B-B211-4AE3FCDEB8AC}"/>
    <dgm:cxn modelId="{A179B18D-910D-406E-8B48-0FF7CD455133}" srcId="{3C7294D8-D5CA-4B4E-A90B-8D30A4779990}" destId="{B6B89E2C-551E-4DDB-9C52-FE3C3532A652}" srcOrd="0" destOrd="0" parTransId="{24FF2255-8064-4570-B405-3237762043E2}" sibTransId="{066086DA-D817-41CA-B5F1-3E6F978C6672}"/>
    <dgm:cxn modelId="{9E2EFF77-9F20-4F8A-BB1A-142FA74A0D25}" type="presOf" srcId="{550F75A5-DA27-49BF-80CB-C7F56120BB68}" destId="{E6A7D63F-0757-4DCB-B2D8-B8A01D28E48F}" srcOrd="0" destOrd="0" presId="urn:microsoft.com/office/officeart/2005/8/layout/default"/>
    <dgm:cxn modelId="{95609678-7108-4F9F-A78E-1E970DE554BF}" type="presOf" srcId="{72B974B2-61E2-48B7-9A30-A87EFE788220}" destId="{850A714B-98DD-4DAD-A783-9D6CE73E7023}" srcOrd="0" destOrd="0" presId="urn:microsoft.com/office/officeart/2005/8/layout/default"/>
    <dgm:cxn modelId="{59D85A29-EE79-4DE3-A0DF-281DDFA35EE7}" type="presParOf" srcId="{F4D1372B-708B-4522-BCA6-8667B976FFCF}" destId="{B95A29A7-B319-4C2F-8C04-5A050EE99F7D}" srcOrd="0" destOrd="0" presId="urn:microsoft.com/office/officeart/2005/8/layout/default"/>
    <dgm:cxn modelId="{B6131A53-1E90-4D03-8F2A-905EE098F6C0}" type="presParOf" srcId="{F4D1372B-708B-4522-BCA6-8667B976FFCF}" destId="{FA1A2FDF-37BE-413B-8A4C-6FB8BB6EE4F2}" srcOrd="1" destOrd="0" presId="urn:microsoft.com/office/officeart/2005/8/layout/default"/>
    <dgm:cxn modelId="{6054F97E-F308-4525-A35E-7DFB265BD743}" type="presParOf" srcId="{F4D1372B-708B-4522-BCA6-8667B976FFCF}" destId="{ECD872F2-36C7-4160-B770-DB4E8EEAF601}" srcOrd="2" destOrd="0" presId="urn:microsoft.com/office/officeart/2005/8/layout/default"/>
    <dgm:cxn modelId="{0146CF8A-89A1-4DD4-AFD6-01D1D586BA71}" type="presParOf" srcId="{F4D1372B-708B-4522-BCA6-8667B976FFCF}" destId="{EA6BA1A4-C780-455D-B5F1-9EEA8B352647}" srcOrd="3" destOrd="0" presId="urn:microsoft.com/office/officeart/2005/8/layout/default"/>
    <dgm:cxn modelId="{D6FE2961-C1E6-4216-9676-3699CAD2D14E}" type="presParOf" srcId="{F4D1372B-708B-4522-BCA6-8667B976FFCF}" destId="{2909ED44-CDD6-4325-92B2-98EF969735AE}" srcOrd="4" destOrd="0" presId="urn:microsoft.com/office/officeart/2005/8/layout/default"/>
    <dgm:cxn modelId="{49FFBDB7-378B-448E-9DDD-CE88BA165D77}" type="presParOf" srcId="{F4D1372B-708B-4522-BCA6-8667B976FFCF}" destId="{ECFC8004-37A4-4443-9418-B9EBF392E564}" srcOrd="5" destOrd="0" presId="urn:microsoft.com/office/officeart/2005/8/layout/default"/>
    <dgm:cxn modelId="{3D2A0C3A-6976-42D1-85AF-44191856AE8E}" type="presParOf" srcId="{F4D1372B-708B-4522-BCA6-8667B976FFCF}" destId="{E6A7D63F-0757-4DCB-B2D8-B8A01D28E48F}" srcOrd="6" destOrd="0" presId="urn:microsoft.com/office/officeart/2005/8/layout/default"/>
    <dgm:cxn modelId="{8A27AF0D-BF54-42E4-92B8-688D46E52F4C}" type="presParOf" srcId="{F4D1372B-708B-4522-BCA6-8667B976FFCF}" destId="{8A16B2FA-0F17-4ACB-A7E1-01893B3FDD73}" srcOrd="7" destOrd="0" presId="urn:microsoft.com/office/officeart/2005/8/layout/default"/>
    <dgm:cxn modelId="{BB71FD37-F745-4BC8-BAF2-81C06F11B04F}" type="presParOf" srcId="{F4D1372B-708B-4522-BCA6-8667B976FFCF}" destId="{850A714B-98DD-4DAD-A783-9D6CE73E702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A29A7-B319-4C2F-8C04-5A050EE99F7D}">
      <dsp:nvSpPr>
        <dsp:cNvPr id="0" name=""/>
        <dsp:cNvSpPr/>
      </dsp:nvSpPr>
      <dsp:spPr>
        <a:xfrm>
          <a:off x="63323" y="12872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практика</a:t>
          </a:r>
          <a:endParaRPr lang="ru-RU" sz="3100" kern="1200" dirty="0"/>
        </a:p>
      </dsp:txBody>
      <dsp:txXfrm>
        <a:off x="63323" y="12872"/>
        <a:ext cx="3286125" cy="1971675"/>
      </dsp:txXfrm>
    </dsp:sp>
    <dsp:sp modelId="{ECD872F2-36C7-4160-B770-DB4E8EEAF601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ШСМ</a:t>
          </a:r>
          <a:endParaRPr lang="ru-RU" sz="3100" kern="1200" dirty="0"/>
        </a:p>
      </dsp:txBody>
      <dsp:txXfrm>
        <a:off x="3614737" y="39687"/>
        <a:ext cx="3286125" cy="1971675"/>
      </dsp:txXfrm>
    </dsp:sp>
    <dsp:sp modelId="{2909ED44-CDD6-4325-92B2-98EF969735AE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теория</a:t>
          </a:r>
          <a:endParaRPr lang="ru-RU" sz="3100" kern="1200" dirty="0"/>
        </a:p>
      </dsp:txBody>
      <dsp:txXfrm>
        <a:off x="7229475" y="39687"/>
        <a:ext cx="3286125" cy="1971675"/>
      </dsp:txXfrm>
    </dsp:sp>
    <dsp:sp modelId="{E6A7D63F-0757-4DCB-B2D8-B8A01D28E48F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нормативная база</a:t>
          </a:r>
          <a:endParaRPr lang="ru-RU" sz="3100" kern="1200" dirty="0"/>
        </a:p>
      </dsp:txBody>
      <dsp:txXfrm>
        <a:off x="1807368" y="2339975"/>
        <a:ext cx="3286125" cy="1971675"/>
      </dsp:txXfrm>
    </dsp:sp>
    <dsp:sp modelId="{850A714B-98DD-4DAD-A783-9D6CE73E7023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организационные мероприятия</a:t>
          </a:r>
          <a:endParaRPr lang="ru-RU" sz="3100" kern="1200" dirty="0"/>
        </a:p>
      </dsp:txBody>
      <dsp:txXfrm>
        <a:off x="5422106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64BAD-13B2-41CD-A781-9A3C6832A034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B335-48DF-47EF-9135-1601D3ECC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86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64BAD-13B2-41CD-A781-9A3C6832A034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B335-48DF-47EF-9135-1601D3ECC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551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64BAD-13B2-41CD-A781-9A3C6832A034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B335-48DF-47EF-9135-1601D3ECC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61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64BAD-13B2-41CD-A781-9A3C6832A034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B335-48DF-47EF-9135-1601D3ECC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679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64BAD-13B2-41CD-A781-9A3C6832A034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B335-48DF-47EF-9135-1601D3ECC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043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64BAD-13B2-41CD-A781-9A3C6832A034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B335-48DF-47EF-9135-1601D3ECC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66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64BAD-13B2-41CD-A781-9A3C6832A034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B335-48DF-47EF-9135-1601D3ECC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96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64BAD-13B2-41CD-A781-9A3C6832A034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B335-48DF-47EF-9135-1601D3ECC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41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64BAD-13B2-41CD-A781-9A3C6832A034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B335-48DF-47EF-9135-1601D3ECC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995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64BAD-13B2-41CD-A781-9A3C6832A034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B335-48DF-47EF-9135-1601D3ECC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3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64BAD-13B2-41CD-A781-9A3C6832A034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B335-48DF-47EF-9135-1601D3ECC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503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64BAD-13B2-41CD-A781-9A3C6832A034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7B335-48DF-47EF-9135-1601D3ECC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77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Школьная служб</a:t>
            </a:r>
            <a:r>
              <a:rPr lang="ru-RU" dirty="0"/>
              <a:t>а</a:t>
            </a:r>
            <a:r>
              <a:rPr lang="ru-RU" dirty="0" smtClean="0"/>
              <a:t> медиации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8293" y="4130071"/>
            <a:ext cx="9144000" cy="1655762"/>
          </a:xfrm>
        </p:spPr>
        <p:txBody>
          <a:bodyPr/>
          <a:lstStyle/>
          <a:p>
            <a:r>
              <a:rPr lang="ru-RU" dirty="0" smtClean="0"/>
              <a:t>Опыт создания и организации работы ШСМ</a:t>
            </a:r>
          </a:p>
          <a:p>
            <a:r>
              <a:rPr lang="ru-RU" dirty="0" smtClean="0"/>
              <a:t>в физико-математическом лицее №5 </a:t>
            </a:r>
            <a:r>
              <a:rPr lang="ru-RU" dirty="0" err="1" smtClean="0"/>
              <a:t>г.Долгопрудного</a:t>
            </a:r>
            <a:endParaRPr lang="ru-RU" dirty="0" smtClean="0"/>
          </a:p>
          <a:p>
            <a:r>
              <a:rPr lang="ru-RU" dirty="0" smtClean="0"/>
              <a:t>2018-2019 </a:t>
            </a:r>
            <a:r>
              <a:rPr lang="ru-RU" dirty="0" err="1" smtClean="0"/>
              <a:t>гг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286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Профилактические и реабилитационные мероприятия: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867141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классные </a:t>
            </a:r>
            <a:r>
              <a:rPr lang="ru-RU" sz="44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часы</a:t>
            </a:r>
          </a:p>
          <a:p>
            <a:r>
              <a:rPr lang="ru-RU" dirty="0" smtClean="0"/>
              <a:t>Секреты дружного коллектива</a:t>
            </a:r>
          </a:p>
          <a:p>
            <a:r>
              <a:rPr lang="ru-RU" dirty="0" smtClean="0"/>
              <a:t>Внимание и внимательность</a:t>
            </a:r>
          </a:p>
          <a:p>
            <a:r>
              <a:rPr lang="ru-RU" dirty="0" smtClean="0"/>
              <a:t>Добрые слова: за чистоту языка</a:t>
            </a:r>
          </a:p>
          <a:p>
            <a:r>
              <a:rPr lang="ru-RU" dirty="0" smtClean="0"/>
              <a:t>Безопасность в интернете</a:t>
            </a:r>
          </a:p>
          <a:p>
            <a:pPr marL="0" indent="0">
              <a:buNone/>
            </a:pPr>
            <a:r>
              <a:rPr lang="ru-RU" sz="3900" dirty="0"/>
              <a:t>п</a:t>
            </a:r>
            <a:r>
              <a:rPr lang="ru-RU" sz="3900" dirty="0" smtClean="0"/>
              <a:t>сихологические </a:t>
            </a:r>
            <a:r>
              <a:rPr lang="ru-RU" sz="3900" dirty="0" err="1" smtClean="0"/>
              <a:t>квесты</a:t>
            </a:r>
            <a:endParaRPr lang="ru-RU" sz="3900" dirty="0" smtClean="0"/>
          </a:p>
          <a:p>
            <a:r>
              <a:rPr lang="ru-RU" dirty="0" smtClean="0"/>
              <a:t>Дружба</a:t>
            </a:r>
          </a:p>
          <a:p>
            <a:r>
              <a:rPr lang="ru-RU" dirty="0" smtClean="0"/>
              <a:t>Следопыт</a:t>
            </a:r>
          </a:p>
          <a:p>
            <a:r>
              <a:rPr lang="ru-RU" dirty="0" smtClean="0"/>
              <a:t>Искусство договариваться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341" y="1303986"/>
            <a:ext cx="6151808" cy="461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89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Неделя психологии в лицее: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05" y="1253331"/>
            <a:ext cx="6145354" cy="4351338"/>
          </a:xfrm>
        </p:spPr>
      </p:pic>
      <p:sp>
        <p:nvSpPr>
          <p:cNvPr id="10" name="Прямоугольник 9"/>
          <p:cNvSpPr/>
          <p:nvPr/>
        </p:nvSpPr>
        <p:spPr>
          <a:xfrm>
            <a:off x="6684134" y="1308291"/>
            <a:ext cx="5396249" cy="443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dirty="0" smtClean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представлений о важности психологической </a:t>
            </a:r>
            <a:r>
              <a:rPr lang="ru-RU" sz="2000" dirty="0" smtClean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науки;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активизация </a:t>
            </a:r>
            <a:r>
              <a:rPr lang="ru-RU" sz="2000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размышлений учащихся </a:t>
            </a:r>
            <a:r>
              <a:rPr lang="ru-RU" sz="2000" dirty="0" smtClean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роли </a:t>
            </a:r>
            <a:r>
              <a:rPr lang="ru-RU" sz="2000" dirty="0" smtClean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психологии </a:t>
            </a:r>
            <a:r>
              <a:rPr lang="ru-RU" sz="2000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жизни;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чувства </a:t>
            </a:r>
            <a:r>
              <a:rPr lang="ru-RU" sz="2000" dirty="0" smtClean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успешности, </a:t>
            </a:r>
            <a:r>
              <a:rPr lang="ru-RU" sz="2000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чувства </a:t>
            </a:r>
            <a:r>
              <a:rPr lang="ru-RU" sz="2000" dirty="0" smtClean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единения у лицеистов;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000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доверия между участниками образовательного процесса посредством повышения психологической </a:t>
            </a:r>
            <a:r>
              <a:rPr lang="ru-RU" sz="2000" dirty="0" smtClean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компетентности;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популяризация </a:t>
            </a:r>
            <a:r>
              <a:rPr lang="ru-RU" sz="2000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 Школьной службы медиации.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219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«Познаем, общаемся, дружим!»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379" y="1552508"/>
            <a:ext cx="6944259" cy="4627697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14" y="1552508"/>
            <a:ext cx="4252085" cy="3189064"/>
          </a:xfrm>
        </p:spPr>
      </p:pic>
    </p:spTree>
    <p:extLst>
      <p:ext uri="{BB962C8B-B14F-4D97-AF65-F5344CB8AC3E}">
        <p14:creationId xmlns:p14="http://schemas.microsoft.com/office/powerpoint/2010/main" val="1011391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Повышение </a:t>
            </a:r>
            <a:r>
              <a:rPr lang="ru-RU" b="1" dirty="0" err="1" smtClean="0"/>
              <a:t>конфликтологической</a:t>
            </a:r>
            <a:r>
              <a:rPr lang="ru-RU" b="1" dirty="0" smtClean="0"/>
              <a:t> компетентности педагогов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519411" cy="4351338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Участие в работе Совета профилактики</a:t>
            </a:r>
          </a:p>
          <a:p>
            <a:r>
              <a:rPr lang="ru-RU" dirty="0" smtClean="0"/>
              <a:t>Семинары</a:t>
            </a:r>
          </a:p>
          <a:p>
            <a:r>
              <a:rPr lang="ru-RU" dirty="0" smtClean="0"/>
              <a:t>Консультации</a:t>
            </a:r>
          </a:p>
          <a:p>
            <a:r>
              <a:rPr lang="ru-RU" dirty="0" smtClean="0"/>
              <a:t>Выступления на педагогических советах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481" y="1825625"/>
            <a:ext cx="6344837" cy="393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11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Ведение примирительных программ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305023" cy="435133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600" dirty="0" smtClean="0"/>
              <a:t>Этапы медиации</a:t>
            </a:r>
          </a:p>
          <a:p>
            <a:r>
              <a:rPr lang="ru-RU" dirty="0" smtClean="0"/>
              <a:t>1. Сбор информации</a:t>
            </a:r>
          </a:p>
          <a:p>
            <a:r>
              <a:rPr lang="ru-RU" dirty="0" smtClean="0"/>
              <a:t>2. Подготовительные встречи</a:t>
            </a:r>
          </a:p>
          <a:p>
            <a:r>
              <a:rPr lang="ru-RU" dirty="0"/>
              <a:t>3</a:t>
            </a:r>
            <a:r>
              <a:rPr lang="ru-RU" dirty="0" smtClean="0"/>
              <a:t>. Примирительная встреча</a:t>
            </a:r>
          </a:p>
          <a:p>
            <a:r>
              <a:rPr lang="ru-RU" dirty="0" smtClean="0"/>
              <a:t>4. Выполнение соглашения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5344732" cy="451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82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Реализация восстановительного подхода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529248"/>
              </p:ext>
            </p:extLst>
          </p:nvPr>
        </p:nvGraphicFramePr>
        <p:xfrm>
          <a:off x="1159100" y="1320150"/>
          <a:ext cx="10663706" cy="52829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9076">
                  <a:extLst>
                    <a:ext uri="{9D8B030D-6E8A-4147-A177-3AD203B41FA5}">
                      <a16:colId xmlns:a16="http://schemas.microsoft.com/office/drawing/2014/main" xmlns="" val="376727304"/>
                    </a:ext>
                  </a:extLst>
                </a:gridCol>
                <a:gridCol w="6674630">
                  <a:extLst>
                    <a:ext uri="{9D8B030D-6E8A-4147-A177-3AD203B41FA5}">
                      <a16:colId xmlns:a16="http://schemas.microsoft.com/office/drawing/2014/main" xmlns="" val="3549449717"/>
                    </a:ext>
                  </a:extLst>
                </a:gridCol>
              </a:tblGrid>
              <a:tr h="267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Принципы восстановительного подхода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Реализация (в чем и как проявилась)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1527855"/>
                  </a:ext>
                </a:extLst>
              </a:tr>
              <a:tr h="5340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Восстановление взаимопонимания у участников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Созданы условия для того, чтобы каждый мог выразить свои эмоции, мог высказаться и быть услышанным другими.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26149336"/>
                  </a:ext>
                </a:extLst>
              </a:tr>
              <a:tr h="1068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Принятие участниками конфликта на себя ответственности по его урегулированию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Ребята согласились на встречу, пришли добровольно, желали наладить отношения, желали примирения. Они проявляли интерес к поиску решения по исправлению ситуации, которое устраивало каждого из них.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31112588"/>
                  </a:ext>
                </a:extLst>
              </a:tr>
              <a:tr h="5340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Ответственность обидчика перед жертвой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Согласие на обсуждение ситуации, то есть предварительную и примирительную встречи. Принесение извинений.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56702985"/>
                  </a:ext>
                </a:extLst>
              </a:tr>
              <a:tr h="267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Исцеление жертвы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Принятие извинений.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97080178"/>
                  </a:ext>
                </a:extLst>
              </a:tr>
              <a:tr h="1068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Как стороны ответили на вопрос «Что важно сделать для того, чтобы подобное не повторилось?»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Ребята осознали ситуацию, ещё раз прожили её и сделали выводы для дальнейшего конструктивного общения и взаимодействия: не допускать </a:t>
                      </a:r>
                      <a:r>
                        <a:rPr lang="ru-RU" sz="1800" dirty="0" err="1">
                          <a:effectLst/>
                        </a:rPr>
                        <a:t>обзываний</a:t>
                      </a:r>
                      <a:r>
                        <a:rPr lang="ru-RU" sz="1800" dirty="0">
                          <a:effectLst/>
                        </a:rPr>
                        <a:t> и насмешек, доброжелательно относиться к одноклассникам.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81092"/>
                  </a:ext>
                </a:extLst>
              </a:tr>
              <a:tr h="801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Помощь родных, друзей, заинтересованных педагогов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Одобрение, моральная поддержка классного руководителя, родителей, социального педагога и педагога-психолога.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61923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66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ШСМ дает подросткам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825625"/>
            <a:ext cx="5858814" cy="4351338"/>
          </a:xfrm>
        </p:spPr>
        <p:txBody>
          <a:bodyPr/>
          <a:lstStyle/>
          <a:p>
            <a:r>
              <a:rPr lang="ru-RU" dirty="0" smtClean="0"/>
              <a:t>Бесценный опыт общения с людьми</a:t>
            </a:r>
          </a:p>
          <a:p>
            <a:r>
              <a:rPr lang="ru-RU" dirty="0" smtClean="0"/>
              <a:t>Развитие коммуникативных умений и навыков</a:t>
            </a:r>
          </a:p>
          <a:p>
            <a:r>
              <a:rPr lang="ru-RU" dirty="0" smtClean="0"/>
              <a:t>Работа в команде единомышленников</a:t>
            </a:r>
          </a:p>
          <a:p>
            <a:r>
              <a:rPr lang="ru-RU" dirty="0" smtClean="0"/>
              <a:t>Постоянное повышение знаний о конфликтах и способах их решения</a:t>
            </a:r>
          </a:p>
          <a:p>
            <a:r>
              <a:rPr lang="ru-RU" dirty="0" smtClean="0"/>
              <a:t>Волонтерская деятельность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15" y="1976091"/>
            <a:ext cx="5400541" cy="405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99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такое медиация?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403501" cy="4351338"/>
          </a:xfrm>
        </p:spPr>
        <p:txBody>
          <a:bodyPr/>
          <a:lstStyle/>
          <a:p>
            <a:r>
              <a:rPr lang="ru-RU" dirty="0" smtClean="0"/>
              <a:t>Медиация- это процесс, в котором участники разрешают свой конфликт при помощи беспристрастной третьей стороны – медиатора, находя решение, удовлетворяющее обе стороны конфликта.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751" y="1366704"/>
            <a:ext cx="6802249" cy="481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40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Школьная служба медиации (примирения)-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это команда, которая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228" y="1825625"/>
            <a:ext cx="6013361" cy="4351338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тремится решать конфликты конструктивно</a:t>
            </a:r>
          </a:p>
          <a:p>
            <a:r>
              <a:rPr lang="ru-RU" dirty="0" smtClean="0"/>
              <a:t>Дать возможность людям и школьным сообществам понять друг друга, исходя из личностных, а не ролевых отношений</a:t>
            </a:r>
          </a:p>
          <a:p>
            <a:r>
              <a:rPr lang="ru-RU" dirty="0" smtClean="0"/>
              <a:t>Снизить уровень агрессивности</a:t>
            </a:r>
          </a:p>
          <a:p>
            <a:r>
              <a:rPr lang="ru-RU" dirty="0" smtClean="0"/>
              <a:t>Способствовать развитию коммуникативных умений и навыков подростков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824" y="2013286"/>
            <a:ext cx="5301355" cy="397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2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План выступления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687614" cy="43513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1. Подготовка к созданию ШСМ</a:t>
            </a:r>
          </a:p>
          <a:p>
            <a:r>
              <a:rPr lang="ru-RU" dirty="0" smtClean="0"/>
              <a:t>2. Организация ШСМ и ее презентация</a:t>
            </a:r>
          </a:p>
          <a:p>
            <a:r>
              <a:rPr lang="ru-RU" dirty="0" smtClean="0"/>
              <a:t>3. Направления работы ШСМ лицея №5</a:t>
            </a:r>
          </a:p>
          <a:p>
            <a:pPr lvl="1"/>
            <a:r>
              <a:rPr lang="ru-RU" dirty="0" smtClean="0"/>
              <a:t>Обучение медиаторов</a:t>
            </a:r>
          </a:p>
          <a:p>
            <a:pPr lvl="1"/>
            <a:r>
              <a:rPr lang="ru-RU" dirty="0" smtClean="0"/>
              <a:t>Проведение примирительных программ</a:t>
            </a:r>
          </a:p>
          <a:p>
            <a:pPr lvl="1"/>
            <a:r>
              <a:rPr lang="ru-RU" dirty="0" smtClean="0"/>
              <a:t>Профилактические и реабилитационные мероприятия</a:t>
            </a:r>
          </a:p>
          <a:p>
            <a:pPr lvl="1"/>
            <a:r>
              <a:rPr lang="ru-RU" dirty="0" smtClean="0"/>
              <a:t>Повышение </a:t>
            </a:r>
            <a:r>
              <a:rPr lang="ru-RU" dirty="0" err="1" smtClean="0"/>
              <a:t>конфликтологической</a:t>
            </a:r>
            <a:r>
              <a:rPr lang="ru-RU" dirty="0" smtClean="0"/>
              <a:t> компетентности педагогов</a:t>
            </a:r>
          </a:p>
          <a:p>
            <a:pPr lvl="1"/>
            <a:r>
              <a:rPr lang="ru-RU" dirty="0" smtClean="0"/>
              <a:t>Волонтерская деятельность</a:t>
            </a:r>
          </a:p>
          <a:p>
            <a:pPr lvl="1"/>
            <a:r>
              <a:rPr lang="ru-RU" sz="2800" dirty="0" smtClean="0"/>
              <a:t>4. Результаты и перспективы работы ШСМ</a:t>
            </a:r>
          </a:p>
          <a:p>
            <a:pPr lvl="1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415" y="812912"/>
            <a:ext cx="3605101" cy="557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42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520" y="360609"/>
            <a:ext cx="10452279" cy="1330080"/>
          </a:xfrm>
        </p:spPr>
        <p:txBody>
          <a:bodyPr/>
          <a:lstStyle/>
          <a:p>
            <a:pPr algn="ctr"/>
            <a:r>
              <a:rPr lang="ru-RU" b="1" dirty="0" smtClean="0"/>
              <a:t>Подготовка к созданию ШСМ</a:t>
            </a:r>
            <a:endParaRPr lang="ru-RU" b="1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625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0325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Организация работы ШСМ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211873" cy="4351338"/>
          </a:xfrm>
        </p:spPr>
        <p:txBody>
          <a:bodyPr/>
          <a:lstStyle/>
          <a:p>
            <a:r>
              <a:rPr lang="ru-RU" dirty="0" smtClean="0"/>
              <a:t>Подготовка документов: положение, приказы, планы работы, программа подготовки медиаторов, документация службы</a:t>
            </a:r>
          </a:p>
          <a:p>
            <a:r>
              <a:rPr lang="ru-RU" dirty="0" smtClean="0"/>
              <a:t>Презентация деятельности ШСМ в лицее</a:t>
            </a:r>
          </a:p>
          <a:p>
            <a:r>
              <a:rPr lang="ru-RU" dirty="0" smtClean="0"/>
              <a:t>Оформление кабинета</a:t>
            </a:r>
          </a:p>
          <a:p>
            <a:r>
              <a:rPr lang="ru-RU" dirty="0" smtClean="0"/>
              <a:t>Установление и поддержание обратной связи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784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Организация работы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9" y="1690688"/>
            <a:ext cx="5750059" cy="47180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08" y="1690687"/>
            <a:ext cx="6290793" cy="471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41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Презентация службы медиации в лицее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23" y="1600536"/>
            <a:ext cx="6090633" cy="4558260"/>
          </a:xfrm>
        </p:spPr>
      </p:pic>
      <p:sp>
        <p:nvSpPr>
          <p:cNvPr id="6" name="TextBox 5"/>
          <p:cNvSpPr txBox="1"/>
          <p:nvPr/>
        </p:nvSpPr>
        <p:spPr>
          <a:xfrm>
            <a:off x="6928834" y="1690688"/>
            <a:ext cx="52631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Мы-медиаторы. Мы -третьи лица.</a:t>
            </a:r>
          </a:p>
          <a:p>
            <a:r>
              <a:rPr lang="ru-RU" sz="2000" dirty="0" smtClean="0"/>
              <a:t>Помощники в решении проблем. </a:t>
            </a:r>
          </a:p>
          <a:p>
            <a:r>
              <a:rPr lang="ru-RU" sz="2000" dirty="0" smtClean="0"/>
              <a:t>И мы не осуждаем, а напротив-помогаем убедиться, </a:t>
            </a:r>
          </a:p>
          <a:p>
            <a:r>
              <a:rPr lang="ru-RU" sz="2000" dirty="0" smtClean="0"/>
              <a:t>Что спор по силам вам решить самим. </a:t>
            </a:r>
          </a:p>
          <a:p>
            <a:endParaRPr lang="ru-RU" sz="2000" dirty="0" smtClean="0"/>
          </a:p>
          <a:p>
            <a:r>
              <a:rPr lang="ru-RU" sz="2000" dirty="0" smtClean="0"/>
              <a:t>Без кулаков, без ругани, без ссор, обид и злости,</a:t>
            </a:r>
          </a:p>
          <a:p>
            <a:r>
              <a:rPr lang="ru-RU" sz="2000" dirty="0" smtClean="0"/>
              <a:t>Достаточно лишь просто разъяснить. </a:t>
            </a:r>
          </a:p>
          <a:p>
            <a:r>
              <a:rPr lang="ru-RU" sz="2000" dirty="0" smtClean="0"/>
              <a:t>Не бойтесь, подходите к нам, обиды бросьте! </a:t>
            </a:r>
          </a:p>
          <a:p>
            <a:r>
              <a:rPr lang="ru-RU" sz="2000" dirty="0" smtClean="0"/>
              <a:t>Поможем всей командой вам конфликты разрешить!</a:t>
            </a:r>
          </a:p>
          <a:p>
            <a:r>
              <a:rPr lang="ru-RU" sz="2000" dirty="0" err="1" smtClean="0"/>
              <a:t>Барышева</a:t>
            </a:r>
            <a:r>
              <a:rPr lang="ru-RU" sz="2000" dirty="0" smtClean="0"/>
              <a:t> Мария.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4245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Обучение медиаторов - психологический тренинг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459569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Программа «С конфликтами справимся» -</a:t>
            </a:r>
          </a:p>
          <a:p>
            <a:r>
              <a:rPr lang="ru-RU" dirty="0" smtClean="0"/>
              <a:t>Обучение учащихся навыкам проведения восстановительных программ в рамках ШСМ (примирения)</a:t>
            </a:r>
          </a:p>
          <a:p>
            <a:r>
              <a:rPr lang="ru-RU" dirty="0" smtClean="0"/>
              <a:t>Развитие коммуникативной компетентности участников</a:t>
            </a:r>
          </a:p>
          <a:p>
            <a:r>
              <a:rPr lang="ru-RU" dirty="0" smtClean="0"/>
              <a:t>Формирование команды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69" y="1690688"/>
            <a:ext cx="5561615" cy="41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088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552</Words>
  <Application>Microsoft Office PowerPoint</Application>
  <PresentationFormat>Произвольный</PresentationFormat>
  <Paragraphs>102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Школьная служба медиации</vt:lpstr>
      <vt:lpstr>Что такое медиация?</vt:lpstr>
      <vt:lpstr>Школьная служба медиации (примирения)- это команда, которая</vt:lpstr>
      <vt:lpstr>План выступления</vt:lpstr>
      <vt:lpstr>Подготовка к созданию ШСМ</vt:lpstr>
      <vt:lpstr>Организация работы ШСМ</vt:lpstr>
      <vt:lpstr>Организация работы</vt:lpstr>
      <vt:lpstr>Презентация службы медиации в лицее</vt:lpstr>
      <vt:lpstr>Обучение медиаторов - психологический тренинг</vt:lpstr>
      <vt:lpstr>Профилактические и реабилитационные мероприятия:</vt:lpstr>
      <vt:lpstr>Неделя психологии в лицее: </vt:lpstr>
      <vt:lpstr>«Познаем, общаемся, дружим!»</vt:lpstr>
      <vt:lpstr>Повышение конфликтологической компетентности педагогов</vt:lpstr>
      <vt:lpstr>Ведение примирительных программ</vt:lpstr>
      <vt:lpstr>Реализация восстановительного подхода</vt:lpstr>
      <vt:lpstr>Участие в ШСМ дает подросткам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службы медиации</dc:title>
  <dc:creator>Family</dc:creator>
  <cp:lastModifiedBy>Дымченко О.И.</cp:lastModifiedBy>
  <cp:revision>14</cp:revision>
  <dcterms:created xsi:type="dcterms:W3CDTF">2019-04-13T10:24:40Z</dcterms:created>
  <dcterms:modified xsi:type="dcterms:W3CDTF">2019-10-11T09:31:45Z</dcterms:modified>
</cp:coreProperties>
</file>