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316" r:id="rId2"/>
    <p:sldId id="318" r:id="rId3"/>
    <p:sldId id="317" r:id="rId4"/>
    <p:sldId id="263" r:id="rId5"/>
    <p:sldId id="257" r:id="rId6"/>
    <p:sldId id="304" r:id="rId7"/>
    <p:sldId id="305" r:id="rId8"/>
    <p:sldId id="306" r:id="rId9"/>
    <p:sldId id="307" r:id="rId10"/>
    <p:sldId id="308" r:id="rId11"/>
    <p:sldId id="309" r:id="rId12"/>
    <p:sldId id="311" r:id="rId13"/>
    <p:sldId id="264" r:id="rId14"/>
    <p:sldId id="266" r:id="rId15"/>
    <p:sldId id="265" r:id="rId16"/>
    <p:sldId id="275" r:id="rId17"/>
    <p:sldId id="276" r:id="rId18"/>
    <p:sldId id="267" r:id="rId19"/>
    <p:sldId id="269" r:id="rId20"/>
    <p:sldId id="289" r:id="rId21"/>
    <p:sldId id="277" r:id="rId22"/>
    <p:sldId id="290" r:id="rId23"/>
    <p:sldId id="291" r:id="rId24"/>
    <p:sldId id="292" r:id="rId25"/>
    <p:sldId id="293" r:id="rId26"/>
    <p:sldId id="294" r:id="rId27"/>
    <p:sldId id="295" r:id="rId28"/>
    <p:sldId id="281" r:id="rId29"/>
    <p:sldId id="282" r:id="rId30"/>
    <p:sldId id="283" r:id="rId31"/>
    <p:sldId id="284" r:id="rId32"/>
    <p:sldId id="298" r:id="rId33"/>
    <p:sldId id="303" r:id="rId34"/>
    <p:sldId id="270" r:id="rId35"/>
    <p:sldId id="271" r:id="rId36"/>
    <p:sldId id="272" r:id="rId37"/>
    <p:sldId id="273" r:id="rId38"/>
    <p:sldId id="274" r:id="rId39"/>
    <p:sldId id="299" r:id="rId40"/>
    <p:sldId id="300" r:id="rId41"/>
    <p:sldId id="301" r:id="rId42"/>
    <p:sldId id="302" r:id="rId43"/>
    <p:sldId id="297" r:id="rId44"/>
    <p:sldId id="312" r:id="rId45"/>
    <p:sldId id="313" r:id="rId46"/>
    <p:sldId id="314" r:id="rId47"/>
    <p:sldId id="315" r:id="rId48"/>
    <p:sldId id="296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078276980083479E-2"/>
          <c:y val="7.1079600542116594E-2"/>
          <c:w val="0.49101538778241044"/>
          <c:h val="0.8215200271402665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7"/>
              <c:layout>
                <c:manualLayout>
                  <c:x val="6.9535278678400494E-2"/>
                  <c:y val="0.1326525735895581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2011</a:t>
                    </a:r>
                  </a:p>
                  <a:p>
                    <a:endParaRPr lang="ru-RU" dirty="0" smtClean="0"/>
                  </a:p>
                  <a:p>
                    <a:endParaRPr lang="ru-RU" dirty="0"/>
                  </a:p>
                </c:rich>
              </c:tx>
              <c:dLblPos val="bestFit"/>
              <c:showVal val="1"/>
              <c:showCatName val="1"/>
              <c:showSerName val="1"/>
            </c:dLbl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24295, погибло - 1405</c:v>
                </c:pt>
                <c:pt idx="1">
                  <c:v>25489, погибло - 1341</c:v>
                </c:pt>
                <c:pt idx="2">
                  <c:v>24930, поглибло- 1276</c:v>
                </c:pt>
                <c:pt idx="3">
                  <c:v>23851, погибло - 1116</c:v>
                </c:pt>
                <c:pt idx="4">
                  <c:v>21970, погибло -1018</c:v>
                </c:pt>
                <c:pt idx="5">
                  <c:v>19970, погибло - 914</c:v>
                </c:pt>
                <c:pt idx="6">
                  <c:v>20262, погибло- 898</c:v>
                </c:pt>
                <c:pt idx="7">
                  <c:v>20251, погибло - 944</c:v>
                </c:pt>
                <c:pt idx="8">
                  <c:v>Итого: 181018, погибших - 8912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24295, погибло - 1405</c:v>
                </c:pt>
                <c:pt idx="1">
                  <c:v>25489, погибло - 1341</c:v>
                </c:pt>
                <c:pt idx="2">
                  <c:v>24930, поглибло- 1276</c:v>
                </c:pt>
                <c:pt idx="3">
                  <c:v>23851, погибло - 1116</c:v>
                </c:pt>
                <c:pt idx="4">
                  <c:v>21970, погибло -1018</c:v>
                </c:pt>
                <c:pt idx="5">
                  <c:v>19970, погибло - 914</c:v>
                </c:pt>
                <c:pt idx="6">
                  <c:v>20262, погибло- 898</c:v>
                </c:pt>
                <c:pt idx="7">
                  <c:v>20251, погибло - 944</c:v>
                </c:pt>
                <c:pt idx="8">
                  <c:v>Итого: 181018, погибших - 8912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5106092641197624"/>
          <c:y val="3.7487491612282368E-2"/>
          <c:w val="0.43967981432876502"/>
          <c:h val="0.9400792715274087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EFC12-E4E7-44EE-B060-1B69F43985EC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CA2F0-4491-4F5B-ABE7-ED611DF39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73494-CD73-489A-981C-708DA2039CC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CA2F0-4491-4F5B-ABE7-ED611DF39B91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CA2F0-4491-4F5B-ABE7-ED611DF39B91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CA2F0-4491-4F5B-ABE7-ED611DF39B91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F2B8-A14E-4EFA-83CF-AA787CDEBEEB}" type="datetime1">
              <a:rPr lang="ru-RU" smtClean="0"/>
              <a:pPr/>
              <a:t>07.02.2013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Семенова Арсения, ученика 4 "Б" класса, физмат лицея №5 г. Долгопрудного 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EF85A7B-3CAC-4A92-9B6E-C7B8AFC39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AAB9-6511-4CC0-B9C9-C3645F369013}" type="datetime1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Семенова Арсения, ученика 4 "Б" класса, физмат лицея №5 г. Долгопрудного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5A7B-3CAC-4A92-9B6E-C7B8AFC39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2E33-3CF3-4D8C-BCA8-250E71FD12A2}" type="datetime1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Семенова Арсения, ученика 4 "Б" класса, физмат лицея №5 г. Долгопрудного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5A7B-3CAC-4A92-9B6E-C7B8AFC39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E1392-EFFB-43B5-BE1B-CD8A16A94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092F2-BA1C-42B8-9E79-812AA95CF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53C6-BCD0-4338-965F-F0A81E912CC6}" type="datetime1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Семенова Арсения, ученика 4 "Б" класса, физмат лицея №5 г. Долгопрудного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5A7B-3CAC-4A92-9B6E-C7B8AFC39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2837-844C-403F-8F2B-9AADFF73A894}" type="datetime1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ru-RU" smtClean="0"/>
              <a:t>Семенова Арсения, ученика 4 "Б" класса, физмат лицея №5 г. Долгопрудного 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EF85A7B-3CAC-4A92-9B6E-C7B8AFC39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D69E-0F75-44AD-BDF8-3B34735C23C1}" type="datetime1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Семенова Арсения, ученика 4 "Б" класса, физмат лицея №5 г. Долгопрудного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5A7B-3CAC-4A92-9B6E-C7B8AFC39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F844-04AE-4321-9D68-EAE99E019EE9}" type="datetime1">
              <a:rPr lang="ru-RU" smtClean="0"/>
              <a:pPr/>
              <a:t>07.02.2013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Семенова Арсения, ученика 4 "Б" класса, физмат лицея №5 г. Долгопрудного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5A7B-3CAC-4A92-9B6E-C7B8AFC39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B609-E26D-40BD-8908-996DE8F7DB45}" type="datetime1">
              <a:rPr lang="ru-RU" smtClean="0"/>
              <a:pPr/>
              <a:t>07.02.2013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Семенова Арсения, ученика 4 "Б" класса, физмат лицея №5 г. Долгопрудного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5A7B-3CAC-4A92-9B6E-C7B8AFC39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940E-F6B2-4757-8C81-929D05705EAB}" type="datetime1">
              <a:rPr lang="ru-RU" smtClean="0"/>
              <a:pPr/>
              <a:t>07.02.2013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Семенова Арсения, ученика 4 "Б" класса, физмат лицея №5 г. Долгопрудного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5A7B-3CAC-4A92-9B6E-C7B8AFC39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CD3A-6E3F-4748-811F-44775D56CEE4}" type="datetime1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Семенова Арсения, ученика 4 "Б" класса, физмат лицея №5 г. Долгопрудного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5A7B-3CAC-4A92-9B6E-C7B8AFC39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5A85-6C62-4538-99B5-442C130D58F3}" type="datetime1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ru-RU" smtClean="0"/>
              <a:t>Семенова Арсения, ученика 4 "Б" класса, физмат лицея №5 г. Долгопрудного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EF85A7B-3CAC-4A92-9B6E-C7B8AFC39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ED0DC6C-D923-4430-A5AA-66517C1526FD}" type="datetime1">
              <a:rPr lang="ru-RU" smtClean="0"/>
              <a:pPr/>
              <a:t>07.02.2013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Семенова Арсения, ученика 4 "Б" класса, физмат лицея №5 г. Долгопрудного 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EF85A7B-3CAC-4A92-9B6E-C7B8AFC39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0/43/132/43132116_tachki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0.jpeg"/><Relationship Id="rId4" Type="http://schemas.openxmlformats.org/officeDocument/2006/relationships/hyperlink" Target="http://www.edu.cap.ru/Home/4590/mult41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img_url=http://spokoino.ru/i/signs/large/5.19.2.jpg&amp;iorient=&amp;icolor=&amp;site=&amp;text=%D0%B4%D0%BE%D1%80%D0%BE%D0%B6%D0%BD%D1%8B%D0%B5%20%D0%B7%D0%BD%D0%B0%D0%BA%D0%B8%20%D1%83%D1%81%D1%82%D0%B0%D0%BD%D0%BE%D0%B2%D0%BB%D0%B5%D0%BD%D1%8B%20%D1%81%D0%BF%D1%80%D0%B0%D0%B2%D0%B0%20%D0%BD%D0%B0%20%D0%B4%D0%BE%D1%80%D0%BE%D0%B3%D0%B5&amp;wp=&amp;pos=19&amp;isize=&amp;type=&amp;recent=&amp;rpt=simage&amp;itype=&amp;nojs=1" TargetMode="External"/><Relationship Id="rId13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12" Type="http://schemas.openxmlformats.org/officeDocument/2006/relationships/hyperlink" Target="http://images.yandex.ru/yandsearch?img_url=http://savok.name/uploads/pdd/23.jpg&amp;iorient=&amp;icolor=&amp;site=&amp;text=%D0%BF%D0%B5%D1%80%D0%B2%D1%8B%D0%B5%20%D0%BF%D1%80%D0%B0%D0%B2%D0%B8%D0%BB%D0%B0%20%D0%B4%D0%BE%D1%80%D0%BE%D0%B6%D0%BD%D0%BE%D0%B3%D0%BE%20%D0%B4%D0%B2%D0%B8%D0%B6%D0%B5%D0%BD%D0%B8%D1%8F%20%D1%81%D0%BE%D0%B2%D0%B5%D1%82%D1%81%D0%BA%D0%BE%D0%B3%D0%BE%20%D1%81%D0%BE%D1%8E%D0%B7%D0%B0&amp;wp=&amp;pos=18&amp;isize=&amp;type=&amp;recent=&amp;rpt=simage&amp;itype=&amp;nojs=1" TargetMode="External"/><Relationship Id="rId2" Type="http://schemas.openxmlformats.org/officeDocument/2006/relationships/hyperlink" Target="http://images.yandex.ru/yandsearch?text=%D0%BA%D0%B0%D0%BA%20%D0%BF%D0%BE%D1%8F%D0%B2%D0%B8%D0%BB%D0%B8%D1%81%D1%8C%20%D0%B4%D0%BE%D1%80%D0%BE%D0%B6%D0%BD%D1%8B%D0%B5%20%D0%B7%D0%BD%D0%B0%D0%BA%D0%B8&amp;img_url=http://static.zakon.kz/img/040424/040424745.JPG&amp;pos=19&amp;rpt=simage&amp;nojs=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yandex.ru/yandsearch?img_url=http://s.imhonet.ru/photos/out/9bd64b8f/1041353_large.jpg&amp;iorient=&amp;icolor=&amp;site=&amp;text=%D0%BF%D0%B5%D1%80%D0%B2%D1%8B%D0%B5%20%D0%B4%D0%BE%D1%80%D0%BE%D0%B6%D0%BD%D1%8B%D0%B5%20%D0%B7%D0%BD%D0%B0%D0%BA%D0%B8&amp;wp=&amp;pos=13&amp;isize=&amp;type=&amp;recent=&amp;rpt=simage&amp;itype=&amp;nojs=1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0" Type="http://schemas.openxmlformats.org/officeDocument/2006/relationships/hyperlink" Target="http://images.yandex.ru/yandsearch?img_url=http://www.avtobeginner.ru/images/pdd/road-signs/1/1_33.gif&amp;iorient=&amp;icolor=&amp;site=&amp;text=%D0%B4%D0%BE%D1%80%D0%BE%D0%B6%D0%BD%D1%8B%D0%B5%20%D0%B7%D0%BD%D0%B0%D0%BA%D0%B8%20%D1%83%D1%81%D1%82%D0%B0%D0%BD%D0%BE%D0%B2%D0%BB%D0%B5%D0%BD%D1%8B%20%D1%81%D0%BF%D1%80%D0%B0%D0%B2%D0%B0%20%D0%BD%D0%B0%20%D0%B4%D0%BE%D1%80%D0%BE%D0%B3%D0%B5&amp;wp=&amp;pos=7&amp;isize=&amp;type=&amp;recent=&amp;rpt=simage&amp;itype=&amp;nojs=1" TargetMode="External"/><Relationship Id="rId4" Type="http://schemas.openxmlformats.org/officeDocument/2006/relationships/hyperlink" Target="http://images.yandex.ru/yandsearch?text=%D0%BA%D0%B0%D0%BA%20%D0%BF%D0%BE%D1%8F%D0%B2%D0%B8%D0%BB%D0%B8%D1%81%D1%8C%20%D0%B4%D0%BE%D1%80%D0%BE%D0%B6%D0%BD%D1%8B%D0%B5%20%D0%B7%D0%BD%D0%B0%D0%BA%D0%B8&amp;img_url=http://www.opengost.ru/uploads/posts/2011-01/3508502image097.jpg&amp;pos=21&amp;rpt=simage&amp;nojs=1" TargetMode="External"/><Relationship Id="rId9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img_url=http://img-fotki.yandex.ru/get/6003/alexguner2010.1a/0_53cf4_3d817614_S&amp;iorient=&amp;icolor=&amp;site=&amp;text=%D0%B7%D0%BE%D0%BB%D0%BE%D1%82%D0%BE%D0%B9%20%D1%81%D1%82%D0%BE%D0%BB%D0%B1%20%D0%B2%20%D0%B4%D1%80%D0%B5%D0%B2%D0%BD%D0%B5%D0%BC%20%D1%80%D0%B8%D0%BC%D0%B5&amp;wp=&amp;pos=11&amp;isize=&amp;type=&amp;recent=&amp;rpt=simage&amp;itype=&amp;noj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images.yandex.ru/yandsearch?img_url=http://img-fotki.yandex.ru/get/3910/gerra3.12/0_34ef3_2b7ac25_S&amp;iorient=&amp;icolor=&amp;site=&amp;text=%D0%B7%D0%BE%D0%BB%D0%BE%D1%82%D0%BE%D0%B9%20%D1%81%D1%82%D0%BE%D0%BB%D0%B1%20%D0%B2%20%D0%B4%D1%80%D0%B5%D0%B2%D0%BD%D0%B5%D0%BC%20%D1%80%D0%B8%D0%BC%D0%B5&amp;wp=&amp;pos=1&amp;isize=&amp;type=&amp;recent=&amp;rpt=simage&amp;itype=&amp;nojs=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img_url=http://img-fotki.yandex.ru/get/5309/68872705.b/0_a4341_c159737e_XL&amp;iorient=&amp;icolor=&amp;site=&amp;text=%D0%BF%D0%BE%D0%BB%D0%BE%D0%B2%D0%B5%D1%86%D0%BA%D0%B0%D1%8F%20%D0%B1%D0%B0%D0%B1%D0%B0%20%D0%BA%D0%BE%D0%BB%D0%BE%D0%BC%D0%B5%D0%BD%D1%81%D0%BA%D0%BE%D0%B5&amp;wp=&amp;pos=0&amp;isize=&amp;type=&amp;recent=&amp;rpt=simage&amp;itype=&amp;nojs=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img_url=http://iclass.home-edu.ru/file.php/122/01-200607/032/_stolb.jpg&amp;iorient=&amp;icolor=&amp;site=&amp;text=%D0%B2%D0%B5%D1%80%D1%81%D1%82%D0%BE%D0%B2%D1%8B%D0%B5%20%D1%81%D1%82%D0%BE%D0%BB%D0%B1%D1%8B%20%D0%B2%20%D0%BA%D0%BE%D0%BB%D0%BE%D0%BC%D0%B5%D0%BD%D1%81%D0%BA%D0%BE%D0%BC&amp;wp=&amp;pos=12&amp;isize=&amp;type=&amp;recent=&amp;rpt=simage&amp;itype=&amp;nojs=1" TargetMode="External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images.yandex.ru/yandsearch?img_url=http://www.hrono.ru/img/fed.jpg&amp;iorient=&amp;icolor=&amp;site=&amp;text=%D1%84%D0%B5%D0%B4%D0%BE%D1%80%20%D0%B8%D0%B2%D0%B0%D0%BD%D0%BE%D0%B2%D0%B8%D1%87%20%D1%86%D0%B0%D1%80%D1%8C&amp;wp=&amp;pos=10&amp;isize=&amp;type=&amp;recent=&amp;rpt=simage&amp;itype=&amp;noj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img_url=http://www.1723.ru/think/versta/1.jpg&amp;iorient=&amp;icolor=&amp;site=&amp;text=%D0%B2%D0%B5%D1%80%D1%81%D1%82%D0%BE%D0%B2%D1%8B%D0%B5%20%D1%81%D1%82%D0%BE%D0%BB%D0%B1%D1%8B%20%D0%B2%20%D0%BA%D0%BE%D0%BB%D0%BE%D0%BC%D0%B5%D0%BD%D1%81%D0%BA%D0%BE%D0%BC&amp;wp=&amp;pos=1&amp;isize=&amp;type=&amp;recent=&amp;rpt=simage&amp;itype=&amp;nojs=1" TargetMode="External"/><Relationship Id="rId11" Type="http://schemas.openxmlformats.org/officeDocument/2006/relationships/image" Target="../media/image29.jpeg"/><Relationship Id="rId5" Type="http://schemas.openxmlformats.org/officeDocument/2006/relationships/image" Target="../media/image26.jpeg"/><Relationship Id="rId10" Type="http://schemas.openxmlformats.org/officeDocument/2006/relationships/hyperlink" Target="http://images.yandex.ru/yandsearch?img_url=http://s54.radikal.ru/i143/1005/1c/99719681b392t.jpg&amp;iorient=&amp;icolor=&amp;site=&amp;text=%D0%BF%D0%B5%D1%82%D1%80%201&amp;wp=&amp;pos=6&amp;isize=&amp;type=&amp;recent=&amp;rpt=simage&amp;itype=&amp;nojs=1" TargetMode="External"/><Relationship Id="rId4" Type="http://schemas.openxmlformats.org/officeDocument/2006/relationships/hyperlink" Target="http://images.yandex.ru/yandsearch?img_url=http://www.twelife.ru/wp-content/uploads/2012-05-28/gosudarev-dvor_14.jpg&amp;iorient=&amp;icolor=&amp;site=&amp;text=%D0%B2%D0%B5%D1%80%D1%81%D1%82%D0%BE%D0%B2%D1%8B%D0%B5%20%D1%81%D1%82%D0%BE%D0%BB%D0%B1%D1%8B%20%D0%B2%20%D0%BA%D0%BE%D0%BB%D0%BE%D0%BC%D0%B5%D0%BD%D1%81%D0%BA%D0%BE%D0%BC&amp;wp=&amp;pos=4&amp;isize=&amp;type=&amp;recent=&amp;rpt=simage&amp;itype=&amp;nojs=1" TargetMode="External"/><Relationship Id="rId9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hyperlink" Target="http://images.yandex.ru/yandsearch?img_url=http://www.bypas.ru/img_znaniya/180612/4.png&amp;iorient=&amp;icolor=&amp;site=&amp;text=%D0%B2%D0%B5%D1%80%D1%81%D1%82%D0%BE%D0%B2%D1%8B%D0%B5%20%D1%81%D1%82%D0%BE%D0%BB%D0%B1%D1%8B%20%D0%B2%20%D0%BA%D0%BE%D0%BB%D0%BE%D0%BC%D0%B5%D0%BD%D1%81%D0%BA%D0%BE%D0%BC&amp;wp=&amp;pos=22&amp;isize=&amp;type=&amp;recent=&amp;rpt=simage&amp;itype=&amp;noj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img_url=http://kezling.ru/wp-media/pskov_trip_5_016.jpg&amp;iorient=&amp;icolor=&amp;site=&amp;text=%D0%B2%D0%B5%D1%80%D1%81%D1%82%D0%BE%D0%B2%D1%8B%D0%B5%20%D1%81%D1%82%D0%BE%D0%BB%D0%B1%D1%8B%20%D0%BF%D1%80%D0%B8%20%D0%B0%D0%BB%D0%B5%D0%BA%D1%81%D0%B0%D0%BD%D0%B4%D1%80%D0%B5%201&amp;wp=&amp;pos=15&amp;isize=&amp;type=&amp;recent=&amp;rpt=simage&amp;itype=&amp;nojs=1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://images.yandex.ru/yandsearch?img_url=http://img-fotki.yandex.ru/get/3512/med-yuliya.41/0_2b4cb_758d6b41_XL&amp;iorient=&amp;icolor=&amp;site=&amp;text=%D0%B2%D0%B5%D1%80%D1%81%D1%82%D0%BE%D0%B2%D1%8B%D0%B5%20%D1%81%D1%82%D0%BE%D0%BB%D0%B1%D1%8B%20%D0%BF%D1%80%D0%B8%20%D0%B0%D0%BB%D0%B5%D0%BA%D1%81%D0%B0%D0%BD%D0%B4%D1%80%D0%B5%201&amp;wp=&amp;pos=3&amp;isize=&amp;type=&amp;recent=&amp;rpt=simage&amp;itype=&amp;nojs=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4.wav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5.wav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3.png"/><Relationship Id="rId9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img_url=http://40.gibdd.ru/files/uploads/images/image005.jpg&amp;iorient=&amp;icolor=&amp;site=&amp;text=%D0%BF%D0%B5%D1%80%D0%B2%D1%8B%D0%B9%20%D1%81%D0%B2%D0%B5%D1%82%D0%BE%D1%84%D0%BE%D1%80%20%D0%B2%20%D0%BC%D0%BE%D1%81%D0%BA%D0%B2%D0%B5&amp;wp=&amp;pos=11&amp;isize=&amp;type=&amp;recent=&amp;rpt=simage&amp;itype=&amp;nojs=1" TargetMode="External"/><Relationship Id="rId3" Type="http://schemas.openxmlformats.org/officeDocument/2006/relationships/image" Target="../media/image89.jpeg"/><Relationship Id="rId7" Type="http://schemas.openxmlformats.org/officeDocument/2006/relationships/image" Target="../media/image9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img_url=http://www.afp.com.ua/static_html_images/1382.jpg&amp;iorient=&amp;icolor=&amp;site=&amp;text=%D0%BF%D0%B5%D1%80%D0%B2%D1%8B%D0%B9%20%D1%81%D0%B2%D0%B5%D1%82%D0%BE%D1%84%D0%BE%D1%80%20%D0%B2%20%D0%BC%D0%BE%D1%81%D0%BA%D0%B2%D0%B5&amp;wp=&amp;pos=5&amp;isize=&amp;type=&amp;recent=&amp;rpt=simage&amp;itype=&amp;nojs=1" TargetMode="External"/><Relationship Id="rId5" Type="http://schemas.openxmlformats.org/officeDocument/2006/relationships/image" Target="../media/image90.jpeg"/><Relationship Id="rId4" Type="http://schemas.openxmlformats.org/officeDocument/2006/relationships/hyperlink" Target="http://images.yandex.ru/yandsearch?img_url=http://img0.liveinternet.ru/images/attach/c/3/76/751/76751268_large_3788693_11.JPG&amp;iorient=&amp;icolor=&amp;site=&amp;text=%D0%BF%D0%B5%D1%80%D0%B2%D1%8B%D0%B9%20%D1%81%D0%B2%D0%B5%D1%82%D0%BE%D1%84%D0%BE%D1%80%20%D0%B2%20%D0%BC%D0%BE%D1%81%D0%BA%D0%B2%D0%B5&amp;wp=&amp;pos=2&amp;isize=&amp;type=&amp;recent=&amp;rpt=simage&amp;itype=&amp;nojs=1" TargetMode="External"/><Relationship Id="rId9" Type="http://schemas.openxmlformats.org/officeDocument/2006/relationships/image" Target="../media/image92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i002.radikal.ru/0803/89/e069fe6444db.jpg" TargetMode="External"/><Relationship Id="rId3" Type="http://schemas.openxmlformats.org/officeDocument/2006/relationships/hyperlink" Target="http://www.vzsar.ru/images/news/vzsar_ru_5826.jpg" TargetMode="External"/><Relationship Id="rId7" Type="http://schemas.openxmlformats.org/officeDocument/2006/relationships/image" Target="../media/image96.jpeg"/><Relationship Id="rId12" Type="http://schemas.openxmlformats.org/officeDocument/2006/relationships/image" Target="../media/image99.gif"/><Relationship Id="rId2" Type="http://schemas.openxmlformats.org/officeDocument/2006/relationships/image" Target="../media/image93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hoto.ck.ua/data/media/65/transp3.jpg" TargetMode="External"/><Relationship Id="rId11" Type="http://schemas.openxmlformats.org/officeDocument/2006/relationships/image" Target="../media/image98.jpeg"/><Relationship Id="rId5" Type="http://schemas.openxmlformats.org/officeDocument/2006/relationships/image" Target="../media/image95.jpeg"/><Relationship Id="rId10" Type="http://schemas.openxmlformats.org/officeDocument/2006/relationships/hyperlink" Target="http://www.kanal12.ru/january2008/3101/avariya-b-02.jpg" TargetMode="External"/><Relationship Id="rId4" Type="http://schemas.openxmlformats.org/officeDocument/2006/relationships/image" Target="../media/image94.jpeg"/><Relationship Id="rId9" Type="http://schemas.openxmlformats.org/officeDocument/2006/relationships/image" Target="../media/image9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gif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iwork.ru/images/stories/2010/12/01/znak.jp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hyperlink" Target="http://www.google.ru/imgres?q=%D0%BE%D1%87%D0%B8%D1%89%D0%B0%D1%8E%D1%82+%D1%80%D0%BE%D1%82+%D0%BC%D0%B0%D1%80%D0%BB%D0%B5%D0%B9&amp;hl=ru&amp;newwindow=1&amp;tbo=d&amp;biw=1664&amp;bih=969&amp;tbm=isch&amp;tbnid=A2XNc0kRgesH7M:&amp;imgrefurl=http://ohranatruda.in.ua/pages/2077/&amp;docid=CtpoD0PE6yvLOM&amp;imgurl=http://ohranatruda.in.ua/pages/2077/index.files/image007.jpg&amp;w=338&amp;h=206&amp;ei=IaT-UNrpK-Py4QTE4YFw&amp;zoom=1&amp;iact=hc&amp;vpx=503&amp;vpy=375&amp;dur=4057&amp;hovh=164&amp;hovw=270&amp;tx=72&amp;ty=59&amp;sig=116792434187809657073&amp;page=1&amp;tbnh=142&amp;tbnw=241&amp;start=0&amp;ndsp=51&amp;ved=1t:429,r:20,s:0,i:14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jpeg"/><Relationship Id="rId4" Type="http://schemas.openxmlformats.org/officeDocument/2006/relationships/hyperlink" Target="http://www.google.ru/imgres?q=%D0%BF%D0%B5%D1%80%D0%B2%D0%B0%D1%8F+%D0%BF%D0%BE%D0%BC%D0%BE%D1%89%D1%8C+%D0%BF%D1%80%D0%B8+%D0%B0%D0%B2%D0%B0%D1%80%D0%B8%D0%B8+%D0%BE%D1%87%D0%B8%D1%89%D0%B5%D0%BD%D0%B8%D0%B5+%D1%80%D1%82%D0%B0&amp;hl=ru&amp;newwindow=1&amp;tbo=d&amp;biw=1664&amp;bih=969&amp;tbm=isch&amp;tbnid=JULGyzHLPFXvFM:&amp;imgrefurl=http://lib.podelise.ru/docs/2392/index-3693.html&amp;docid=5O8dkUypp-kTPM&amp;itg=1&amp;imgurl=http://lib.podelise.ru/tw_files2/urls_24/4/d-3693/3693_html_m3ba0956.png&amp;w=618&amp;h=561&amp;ei=-J7-UMGnGbSO4gT07oCABg&amp;zoom=1&amp;iact=hc&amp;vpx=1075&amp;vpy=641&amp;dur=158&amp;hovh=214&amp;hovw=236&amp;tx=99&amp;ty=214&amp;sig=116792434187809657073&amp;page=3&amp;tbnh=134&amp;tbnw=151&amp;start=93&amp;ndsp=63&amp;ved=1t:429,r:98,s:0,i:380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11.gi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uravlenko.com/uploads/posts/2012-09/1346665489_untitled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bezformata.ru/content/Images/000/003/347/image3347379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hyperlink" Target="http://i017.radikal.ru/1106/d9/463decad9430.jpg" TargetMode="Externa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erstyle.ru/pic/art_pics/3_2_30255_1305552202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0992" y="548680"/>
            <a:ext cx="90730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</a:rPr>
              <a:t>История </a:t>
            </a:r>
          </a:p>
          <a:p>
            <a:pPr algn="ctr"/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</a:rPr>
              <a:t> правил дорожного </a:t>
            </a:r>
          </a:p>
          <a:p>
            <a:pPr algn="ctr"/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</a:rPr>
              <a:t>движения  …</a:t>
            </a:r>
            <a:endParaRPr lang="ru-RU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437112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Презентация  к классному часу </a:t>
            </a:r>
          </a:p>
          <a:p>
            <a:r>
              <a:rPr lang="ru-RU" b="1" i="1" dirty="0" smtClean="0"/>
              <a:t>30 января  2013 года.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i="1" dirty="0" smtClean="0"/>
              <a:t>Классный руководитель: Кириллова  Елена  Михайловна</a:t>
            </a:r>
          </a:p>
          <a:p>
            <a:r>
              <a:rPr lang="ru-RU" b="1" i="1" dirty="0" smtClean="0"/>
              <a:t>Физмат лицей № 5  г. Долгопрудный.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00063" y="4000500"/>
            <a:ext cx="82153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mbria" pitchFamily="18" charset="0"/>
              </a:rPr>
              <a:t>До 1 сентября 1958 года разрешалось подавать звуковые сигналы где и когда угодно. Шуму на улицах было хоть отбавляй. Это мешало и пешеходам, и водителям, и жителям, проживающим вблизи дорог. Теперь водитель должен подавать сигнал только в исключительных случаях. </a:t>
            </a:r>
          </a:p>
        </p:txBody>
      </p:sp>
      <p:pic>
        <p:nvPicPr>
          <p:cNvPr id="15367" name="Picture 7" descr="43132116_tachk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188913"/>
            <a:ext cx="3914775" cy="3810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49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63" y="428625"/>
            <a:ext cx="528637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mbria" pitchFamily="18" charset="0"/>
              </a:rPr>
              <a:t>Необходимость регулирования движения возникла уже в те времена, когда улицы были во власти конных экипажей. В 1868 году в  Лондоне, на улице перед зданием парламента, установили железнодорожный семафор с цветным диском. К нему поставили слугу в красивой ливрее, который поднимал и опускал стрелу семафора. Первые электрические светофоры были введены в США в 1918 году. </a:t>
            </a:r>
          </a:p>
        </p:txBody>
      </p:sp>
      <p:pic>
        <p:nvPicPr>
          <p:cNvPr id="16390" name="Picture 6" descr="mult4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836613"/>
            <a:ext cx="3009900" cy="3810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20935">
    <p:wheel spokes="8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71500" y="857250"/>
            <a:ext cx="81438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dirty="0">
                <a:solidFill>
                  <a:srgbClr val="00B050"/>
                </a:solidFill>
                <a:latin typeface="Cambria" pitchFamily="18" charset="0"/>
              </a:rPr>
              <a:t>Будьте внимательны на дорогах!</a:t>
            </a:r>
          </a:p>
        </p:txBody>
      </p:sp>
    </p:spTree>
    <p:custDataLst>
      <p:tags r:id="rId1"/>
    </p:custDataLst>
  </p:cSld>
  <p:clrMapOvr>
    <a:masterClrMapping/>
  </p:clrMapOvr>
  <p:transition advTm="73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Ученица  4 «Б» класса 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Огаркова</a:t>
            </a:r>
            <a:r>
              <a:rPr lang="ru-RU" dirty="0" smtClean="0">
                <a:solidFill>
                  <a:schemeClr val="tx1"/>
                </a:solidFill>
              </a:rPr>
              <a:t>  Полина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появились дорожные знаки.</a:t>
            </a:r>
            <a:endParaRPr lang="ru-RU" dirty="0"/>
          </a:p>
        </p:txBody>
      </p:sp>
      <p:pic>
        <p:nvPicPr>
          <p:cNvPr id="14338" name="Picture 2" descr="http://im4-tub-ru.yandex.net/i?id=94706376-1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620688"/>
            <a:ext cx="2143125" cy="1428750"/>
          </a:xfrm>
          <a:prstGeom prst="rect">
            <a:avLst/>
          </a:prstGeom>
          <a:noFill/>
        </p:spPr>
      </p:pic>
      <p:pic>
        <p:nvPicPr>
          <p:cNvPr id="14340" name="Picture 4" descr="http://im4-tub-ru.yandex.net/i?id=308476397-26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941168"/>
            <a:ext cx="2305050" cy="1428750"/>
          </a:xfrm>
          <a:prstGeom prst="rect">
            <a:avLst/>
          </a:prstGeom>
          <a:noFill/>
        </p:spPr>
      </p:pic>
      <p:pic>
        <p:nvPicPr>
          <p:cNvPr id="14342" name="Picture 6" descr="http://im4-tub-ru.yandex.net/i?id=1714114-71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692696"/>
            <a:ext cx="819150" cy="1428750"/>
          </a:xfrm>
          <a:prstGeom prst="rect">
            <a:avLst/>
          </a:prstGeom>
          <a:noFill/>
        </p:spPr>
      </p:pic>
      <p:pic>
        <p:nvPicPr>
          <p:cNvPr id="14344" name="Picture 8" descr="http://im4-tub-ru.yandex.net/i?id=63852426-10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664" y="5085184"/>
            <a:ext cx="1428750" cy="1428750"/>
          </a:xfrm>
          <a:prstGeom prst="rect">
            <a:avLst/>
          </a:prstGeom>
          <a:noFill/>
        </p:spPr>
      </p:pic>
      <p:pic>
        <p:nvPicPr>
          <p:cNvPr id="14346" name="Picture 10" descr="http://im8-tub-ru.yandex.net/i?id=488903789-19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91880" y="260648"/>
            <a:ext cx="1628775" cy="1428750"/>
          </a:xfrm>
          <a:prstGeom prst="rect">
            <a:avLst/>
          </a:prstGeom>
          <a:noFill/>
        </p:spPr>
      </p:pic>
      <p:pic>
        <p:nvPicPr>
          <p:cNvPr id="14348" name="Picture 12" descr="http://im2-tub-ru.yandex.net/i?id=288741462-65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51920" y="5157192"/>
            <a:ext cx="19145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Первая в мире система дорожных указателей возникла в Древнем Риме.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435280" cy="4572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</a:t>
            </a:r>
            <a:r>
              <a:rPr lang="ru-RU" dirty="0"/>
              <a:t>III в. до н.э. Гай </a:t>
            </a:r>
            <a:r>
              <a:rPr lang="ru-RU" dirty="0" err="1"/>
              <a:t>Гракх</a:t>
            </a:r>
            <a:r>
              <a:rPr lang="ru-RU" dirty="0"/>
              <a:t> (12- г. до н.э.) измерил все дороги Рима и поставил каменные столбы для показания расстояний. Затем на  дорогах через каждые 10 стадий (1800 м) устанавливали </a:t>
            </a:r>
            <a:r>
              <a:rPr lang="ru-RU" dirty="0" smtClean="0"/>
              <a:t>указатели где было высечено: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расстояние </a:t>
            </a:r>
            <a:r>
              <a:rPr lang="ru-RU" dirty="0"/>
              <a:t>до Рима и ближайшего населенного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пункта,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 </a:t>
            </a:r>
            <a:r>
              <a:rPr lang="ru-RU" dirty="0"/>
              <a:t>имя правителя, который построил дорогу, год. Устанавливали специальные знаки, указывающие населенные пункты, расстояния до объекта, повороты. Счет расстояний велся от бронзового столба, называемым "золотым" установленного у старого Римского Форума. От него отмерялись все дороги, идущие во все концы Римской империи. </a:t>
            </a:r>
          </a:p>
          <a:p>
            <a:endParaRPr lang="ru-RU" dirty="0"/>
          </a:p>
        </p:txBody>
      </p:sp>
      <p:pic>
        <p:nvPicPr>
          <p:cNvPr id="15362" name="Picture 2" descr="http://im5-tub-ru.yandex.net/i?id=460105354-0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7675" y="0"/>
            <a:ext cx="1076325" cy="1428750"/>
          </a:xfrm>
          <a:prstGeom prst="rect">
            <a:avLst/>
          </a:prstGeom>
          <a:noFill/>
        </p:spPr>
      </p:pic>
      <p:pic>
        <p:nvPicPr>
          <p:cNvPr id="15364" name="Picture 4" descr="http://im8-tub-ru.yandex.net/i?id=377797186-67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1825" y="5429250"/>
            <a:ext cx="2162175" cy="1428750"/>
          </a:xfrm>
          <a:prstGeom prst="rect">
            <a:avLst/>
          </a:prstGeom>
          <a:noFill/>
        </p:spPr>
      </p:pic>
      <p:pic>
        <p:nvPicPr>
          <p:cNvPr id="6" name="Рисунок 5" descr="История дорожных знаков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4000" y="2132856"/>
            <a:ext cx="900000" cy="14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/>
              <a:t>Первые дорожные указатели появились почти одновременно с возникновением дорог.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Для </a:t>
            </a:r>
            <a:r>
              <a:rPr lang="ru-RU" sz="2800" dirty="0"/>
              <a:t>обозначения дороги первобытные путешественники надламывали сучья и делали метки на коре деревьев, устанавливали вдоль дорог камни определённой формы. </a:t>
            </a:r>
          </a:p>
          <a:p>
            <a:r>
              <a:rPr lang="ru-RU" sz="2800" dirty="0"/>
              <a:t>Затем </a:t>
            </a:r>
            <a:r>
              <a:rPr lang="ru-RU" sz="2800" dirty="0" smtClean="0"/>
              <a:t>придорожным </a:t>
            </a:r>
            <a:r>
              <a:rPr lang="ru-RU" sz="2800" dirty="0"/>
              <a:t>сооружениям стали придавать конкретную форму, чтобы выделить их на фоне окружающего пейзажа. С этой целью вдоль дорог стали ставить скульптуры. </a:t>
            </a:r>
            <a:endParaRPr lang="ru-RU" sz="2800" dirty="0" smtClean="0"/>
          </a:p>
          <a:p>
            <a:endParaRPr lang="ru-RU" sz="2800" dirty="0"/>
          </a:p>
          <a:p>
            <a:endParaRPr lang="ru-RU" sz="2800" dirty="0"/>
          </a:p>
          <a:p>
            <a:r>
              <a:rPr lang="ru-RU" sz="2800" dirty="0"/>
              <a:t>После возникновения письменности на камнях стали делать надписи, обычно писали название населённого пункта, в который ведёт дорога. </a:t>
            </a:r>
          </a:p>
          <a:p>
            <a:endParaRPr lang="ru-RU" dirty="0"/>
          </a:p>
        </p:txBody>
      </p:sp>
      <p:pic>
        <p:nvPicPr>
          <p:cNvPr id="1026" name="Picture 2" descr="http://im6-tub-ru.yandex.net/i?id=310037379-41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3717032"/>
            <a:ext cx="10763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4149725"/>
            <a:ext cx="4330700" cy="24050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 Самые старые из всех дорожных знаков - указатели расстояний. </a:t>
            </a:r>
          </a:p>
        </p:txBody>
      </p:sp>
      <p:pic>
        <p:nvPicPr>
          <p:cNvPr id="97284" name="Picture 4" descr="верстовые столбы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1063" y="333375"/>
            <a:ext cx="4129087" cy="626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Верстовые столбы</a:t>
            </a:r>
          </a:p>
        </p:txBody>
      </p:sp>
      <p:pic>
        <p:nvPicPr>
          <p:cNvPr id="77830" name="Picture 6" descr="7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2012950"/>
            <a:ext cx="5329238" cy="3649663"/>
          </a:xfrm>
          <a:noFill/>
          <a:ln/>
        </p:spPr>
      </p:pic>
      <p:pic>
        <p:nvPicPr>
          <p:cNvPr id="77828" name="Picture 4" descr="верстовые столбы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3141663"/>
            <a:ext cx="1433513" cy="3040062"/>
          </a:xfrm>
          <a:prstGeom prst="rect">
            <a:avLst/>
          </a:prstGeom>
          <a:noFill/>
        </p:spPr>
      </p:pic>
      <p:pic>
        <p:nvPicPr>
          <p:cNvPr id="77829" name="Picture 5" descr="верстовые столбы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500438"/>
            <a:ext cx="1716088" cy="2808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2101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Первые дорожные знаки </a:t>
            </a:r>
            <a:br>
              <a:rPr lang="ru-RU" dirty="0" smtClean="0"/>
            </a:br>
            <a:r>
              <a:rPr lang="ru-RU" dirty="0" smtClean="0"/>
              <a:t>в России.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12776"/>
            <a:ext cx="8686800" cy="460702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России, в XVI в. по указанию царя Фёдора Ивановича на дороге, ведущей из Москвы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в </a:t>
            </a:r>
            <a:r>
              <a:rPr lang="ru-RU" dirty="0"/>
              <a:t>царское имение Коломенское, </a:t>
            </a:r>
            <a:r>
              <a:rPr lang="ru-RU" dirty="0" smtClean="0"/>
              <a:t>были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/>
              <a:t>установлены верстовые столбы высотой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около 4 </a:t>
            </a:r>
            <a:r>
              <a:rPr lang="ru-RU" dirty="0"/>
              <a:t>м с орлами наверху. </a:t>
            </a:r>
            <a:endParaRPr lang="ru-RU" dirty="0" smtClean="0"/>
          </a:p>
          <a:p>
            <a:pPr>
              <a:buNone/>
            </a:pPr>
            <a:endParaRPr lang="ru-RU" dirty="0"/>
          </a:p>
          <a:p>
            <a:r>
              <a:rPr lang="ru-RU" dirty="0"/>
              <a:t>Но широкое распространение их началось позже, со времён Петра I, повелевшего своим указом “ставить верстовые столбы крашенные и подписанные цифрами, ставить по верстам на перекрёстках </a:t>
            </a:r>
            <a:r>
              <a:rPr lang="ru-RU" dirty="0" smtClean="0"/>
              <a:t>руки </a:t>
            </a:r>
            <a:r>
              <a:rPr lang="ru-RU" dirty="0"/>
              <a:t>с написанием, куда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/>
              <a:t>которая лежит”.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Скоро </a:t>
            </a:r>
            <a:r>
              <a:rPr lang="ru-RU" dirty="0"/>
              <a:t>верстовые столбы появились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на </a:t>
            </a:r>
            <a:r>
              <a:rPr lang="ru-RU" dirty="0"/>
              <a:t>всех основных дорогах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государства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18436" name="Picture 4" descr="http://im7-tub-ru.yandex.net/i?id=190079949-1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260648"/>
            <a:ext cx="1133475" cy="1428750"/>
          </a:xfrm>
          <a:prstGeom prst="rect">
            <a:avLst/>
          </a:prstGeom>
          <a:noFill/>
        </p:spPr>
      </p:pic>
      <p:pic>
        <p:nvPicPr>
          <p:cNvPr id="18438" name="Picture 6" descr="http://im4-tub-ru.yandex.net/i?id=524059242-33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4437112"/>
            <a:ext cx="990600" cy="1428750"/>
          </a:xfrm>
          <a:prstGeom prst="rect">
            <a:avLst/>
          </a:prstGeom>
          <a:noFill/>
        </p:spPr>
      </p:pic>
      <p:pic>
        <p:nvPicPr>
          <p:cNvPr id="18442" name="Picture 10" descr="http://im6-tub-ru.yandex.net/i?id=265468272-14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1916832"/>
            <a:ext cx="2219325" cy="1428750"/>
          </a:xfrm>
          <a:prstGeom prst="rect">
            <a:avLst/>
          </a:prstGeom>
          <a:noFill/>
        </p:spPr>
      </p:pic>
      <p:pic>
        <p:nvPicPr>
          <p:cNvPr id="9" name="Picture 8" descr="http://im7-tub-ru.yandex.net/i?id=259553839-22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4437112"/>
            <a:ext cx="1104900" cy="1428750"/>
          </a:xfrm>
          <a:prstGeom prst="rect">
            <a:avLst/>
          </a:prstGeom>
          <a:noFill/>
        </p:spPr>
      </p:pic>
      <p:pic>
        <p:nvPicPr>
          <p:cNvPr id="18444" name="Picture 12" descr="http://im8-tub-ru.yandex.net/i?id=278385136-10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8104" y="4437112"/>
            <a:ext cx="11049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XVIII веке на столбах стали указывать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8686800" cy="4933528"/>
          </a:xfrm>
        </p:spPr>
        <p:txBody>
          <a:bodyPr>
            <a:normAutofit/>
          </a:bodyPr>
          <a:lstStyle/>
          <a:p>
            <a:r>
              <a:rPr lang="ru-RU" dirty="0" smtClean="0"/>
              <a:t>расстояние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название </a:t>
            </a:r>
            <a:r>
              <a:rPr lang="ru-RU" dirty="0"/>
              <a:t>местности </a:t>
            </a:r>
            <a:endParaRPr lang="ru-RU" dirty="0" smtClean="0"/>
          </a:p>
          <a:p>
            <a:r>
              <a:rPr lang="ru-RU" dirty="0" smtClean="0"/>
              <a:t>границы </a:t>
            </a:r>
            <a:r>
              <a:rPr lang="ru-RU" dirty="0"/>
              <a:t>владений.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Верстовые </a:t>
            </a:r>
            <a:r>
              <a:rPr lang="ru-RU" dirty="0"/>
              <a:t>столбы стали красить в чёрные и белые полоски, обеспечивавшие лучшую их видимость в любое время суток. </a:t>
            </a:r>
          </a:p>
          <a:p>
            <a:r>
              <a:rPr lang="ru-RU" dirty="0"/>
              <a:t>Указ 1817 г. Александра I гласил: "При въезде в каждое селение иметь (по примеру заведенных в Малороссии) столб с доской, показывающей как селение называется и какое имеет число </a:t>
            </a:r>
            <a:r>
              <a:rPr lang="ru-RU" dirty="0" smtClean="0"/>
              <a:t>душ.".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19458" name="Picture 2" descr="http://im3-tub-ru.yandex.net/i?id=573834818-0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412776"/>
            <a:ext cx="1066800" cy="1428750"/>
          </a:xfrm>
          <a:prstGeom prst="rect">
            <a:avLst/>
          </a:prstGeom>
          <a:noFill/>
        </p:spPr>
      </p:pic>
      <p:pic>
        <p:nvPicPr>
          <p:cNvPr id="19460" name="Picture 4" descr="http://im6-tub-ru.yandex.net/i?id=25793121-47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268760"/>
            <a:ext cx="1684800" cy="1620000"/>
          </a:xfrm>
          <a:prstGeom prst="rect">
            <a:avLst/>
          </a:prstGeom>
          <a:noFill/>
        </p:spPr>
      </p:pic>
      <p:pic>
        <p:nvPicPr>
          <p:cNvPr id="19462" name="Picture 6" descr="http://im4-tub-ru.yandex.net/i?id=233427385-68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22538" t="1118"/>
          <a:stretch>
            <a:fillRect/>
          </a:stretch>
        </p:blipFill>
        <p:spPr bwMode="auto">
          <a:xfrm>
            <a:off x="7668344" y="5445224"/>
            <a:ext cx="1475656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ru-RU" sz="4000" b="1" dirty="0" smtClean="0">
              <a:latin typeface="+mj-lt"/>
              <a:ea typeface="+mj-ea"/>
              <a:cs typeface="+mj-cs"/>
            </a:endParaRPr>
          </a:p>
          <a:p>
            <a:r>
              <a:rPr lang="ru-RU" sz="2800" b="1" dirty="0" smtClean="0">
                <a:latin typeface="+mj-lt"/>
                <a:ea typeface="+mj-ea"/>
                <a:cs typeface="+mj-cs"/>
              </a:rPr>
              <a:t>Статистика. Правила безопасности.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7834064" cy="457200"/>
          </a:xfrm>
        </p:spPr>
        <p:txBody>
          <a:bodyPr/>
          <a:lstStyle/>
          <a:p>
            <a:r>
              <a:rPr lang="ru-RU" b="1" i="1" dirty="0" smtClean="0"/>
              <a:t>Семенов  Арсений, ученик   4 "Б" класса, физмат лицея №5 г. Долгопрудного </a:t>
            </a:r>
            <a:endParaRPr lang="ru-RU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Дорожно-транспортные происшествия (ДТП)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52736"/>
            <a:ext cx="7772400" cy="2376264"/>
          </a:xfrm>
        </p:spPr>
        <p:txBody>
          <a:bodyPr/>
          <a:lstStyle/>
          <a:p>
            <a:pPr>
              <a:defRPr/>
            </a:pPr>
            <a:r>
              <a:rPr lang="ru-RU" sz="6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ДОРОЖНЫЕ ЗНАКИ</a:t>
            </a:r>
            <a:endParaRPr lang="ru-RU" dirty="0" smtClean="0"/>
          </a:p>
        </p:txBody>
      </p:sp>
      <p:pic>
        <p:nvPicPr>
          <p:cNvPr id="2053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582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6488" y="64404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531440"/>
            <a:ext cx="8784976" cy="1728192"/>
          </a:xfrm>
        </p:spPr>
        <p:txBody>
          <a:bodyPr>
            <a:normAutofit/>
          </a:bodyPr>
          <a:lstStyle/>
          <a:p>
            <a:r>
              <a:rPr lang="ru-RU" sz="5400" dirty="0"/>
              <a:t>Первые дорожные знаки</a:t>
            </a:r>
          </a:p>
        </p:txBody>
      </p:sp>
      <p:pic>
        <p:nvPicPr>
          <p:cNvPr id="78852" name="Picture 4" descr="первые дорожные знаки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341438"/>
            <a:ext cx="4840287" cy="518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8" descr="C:\WINDOWS\Рабочий стол\Korvi\для през\sn3_1.g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2875" y="1071563"/>
            <a:ext cx="2224088" cy="2174875"/>
          </a:xfrm>
        </p:spPr>
      </p:pic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3143250"/>
            <a:ext cx="3214688" cy="714375"/>
          </a:xfrm>
        </p:spPr>
        <p:txBody>
          <a:bodyPr>
            <a:normAutofit fontScale="55000" lnSpcReduction="20000"/>
          </a:bodyPr>
          <a:lstStyle/>
          <a:p>
            <a:pPr>
              <a:buFontTx/>
              <a:buNone/>
              <a:defRPr/>
            </a:pPr>
            <a:endParaRPr lang="ru-RU" sz="4000" b="1" baseline="30000" dirty="0" smtClean="0">
              <a:solidFill>
                <a:srgbClr val="0000CC"/>
              </a:solidFill>
            </a:endParaRPr>
          </a:p>
          <a:p>
            <a:pPr algn="ctr">
              <a:buFontTx/>
              <a:buNone/>
              <a:defRPr/>
            </a:pPr>
            <a:r>
              <a:rPr lang="ru-RU" sz="2000" b="1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ВЪЕЗД ЗАПРЕЩЕН</a:t>
            </a:r>
            <a:r>
              <a:rPr lang="ru-RU" sz="2000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pPr>
              <a:defRPr/>
            </a:pPr>
            <a:endParaRPr lang="ru-RU" sz="2800" dirty="0" smtClean="0"/>
          </a:p>
        </p:txBody>
      </p:sp>
      <p:pic>
        <p:nvPicPr>
          <p:cNvPr id="3082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941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26488" y="64404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C:\WINDOWS\Рабочий стол\Korvi\для през\знаки\SVETOFOR_RU - Библиотека - ПДД - Дорожные Знаки - Запрещающие Знаки.files\sn3_1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75" y="1000125"/>
            <a:ext cx="2386013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643188" y="3214688"/>
            <a:ext cx="31035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Движение пешеходов</a:t>
            </a:r>
            <a:r>
              <a:rPr lang="ru-RU" sz="1050" b="1" dirty="0">
                <a:latin typeface="Times New Roman" pitchFamily="18" charset="-52"/>
              </a:rPr>
              <a:t> </a:t>
            </a:r>
          </a:p>
          <a:p>
            <a:pPr algn="ctr">
              <a:defRPr/>
            </a:pPr>
            <a:r>
              <a:rPr lang="ru-RU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запрещено</a:t>
            </a:r>
            <a:r>
              <a:rPr lang="ru-RU" sz="1050" dirty="0">
                <a:latin typeface="Times New Roman" pitchFamily="18" charset="-52"/>
              </a:rPr>
              <a:t> </a:t>
            </a:r>
          </a:p>
        </p:txBody>
      </p:sp>
      <p:pic>
        <p:nvPicPr>
          <p:cNvPr id="20487" name="Picture 6" descr="C:\WINDOWS\Рабочий стол\Korvi\для през\знаки\SVETOFOR_RU - Библиотека - ПДД - Дорожные Знаки - Запрещающие Знаки.files\sn3_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13" y="928688"/>
            <a:ext cx="24288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215063" y="3143250"/>
            <a:ext cx="292893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Движение </a:t>
            </a:r>
          </a:p>
          <a:p>
            <a:pPr algn="ctr">
              <a:defRPr/>
            </a:pPr>
            <a:r>
              <a:rPr lang="ru-RU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грузовых автомобилей </a:t>
            </a:r>
          </a:p>
          <a:p>
            <a:pPr algn="ctr">
              <a:defRPr/>
            </a:pPr>
            <a:r>
              <a:rPr lang="ru-RU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запрещено </a:t>
            </a:r>
          </a:p>
        </p:txBody>
      </p:sp>
      <p:pic>
        <p:nvPicPr>
          <p:cNvPr id="20489" name="Picture 6" descr="C:\WINDOWS\Рабочий стол\Korvi\для през\знаки\SVETOFOR_RU - Библиотека - ПДД - Дорожные Знаки - Запрещающие Знаки.files\sn3_5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857625"/>
            <a:ext cx="24288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0" y="6149975"/>
            <a:ext cx="2286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Движение мотоциклов </a:t>
            </a:r>
          </a:p>
          <a:p>
            <a:pPr algn="ctr">
              <a:defRPr/>
            </a:pPr>
            <a:r>
              <a:rPr lang="ru-RU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запрещено </a:t>
            </a:r>
            <a:endParaRPr lang="ru-RU" dirty="0">
              <a:latin typeface="Times New Roman" pitchFamily="18" charset="-52"/>
            </a:endParaRPr>
          </a:p>
        </p:txBody>
      </p:sp>
      <p:pic>
        <p:nvPicPr>
          <p:cNvPr id="20491" name="Picture 6" descr="C:\WINDOWS\Рабочий стол\Korvi\для през\знаки\SVETOFOR_RU - Библиотека - ПДД - Дорожные Знаки - Запрещающие Знаки.files\sn3_9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500" y="3786188"/>
            <a:ext cx="25003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571750" y="6149975"/>
            <a:ext cx="36861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Движение на велосипедах </a:t>
            </a:r>
          </a:p>
          <a:p>
            <a:pPr>
              <a:defRPr/>
            </a:pPr>
            <a:r>
              <a:rPr lang="ru-RU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запрещено </a:t>
            </a:r>
            <a:endParaRPr lang="ru-RU" dirty="0">
              <a:latin typeface="Times New Roman" pitchFamily="18" charset="-52"/>
            </a:endParaRPr>
          </a:p>
        </p:txBody>
      </p:sp>
      <p:pic>
        <p:nvPicPr>
          <p:cNvPr id="20493" name="Picture 10" descr="C:\WINDOWS\Рабочий стол\Korvi\для през\знаки\SVETOFOR_RU - Библиотека - ПДД - Дорожные Знаки - Запрещающие Знаки.files\sn3_20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75" y="3786188"/>
            <a:ext cx="2524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6786563" y="6215063"/>
            <a:ext cx="1730375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Обгон запрещен</a:t>
            </a:r>
            <a:r>
              <a:rPr lang="ru-RU" sz="1050" dirty="0">
                <a:latin typeface="Times New Roman" pitchFamily="18" charset="-52"/>
              </a:rPr>
              <a:t> 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428750" y="0"/>
            <a:ext cx="6200775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4400" b="1" i="1" u="sng" kern="0" dirty="0">
                <a:solidFill>
                  <a:srgbClr val="C00000"/>
                </a:solidFill>
                <a:latin typeface="+mj-lt"/>
              </a:rPr>
              <a:t>З А П Р Е Щ А Ю Щ И Е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6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2"/>
                </p:tgtEl>
              </p:cMediaNode>
            </p:audio>
          </p:childTnLst>
        </p:cTn>
      </p:par>
    </p:tnLst>
    <p:bldLst>
      <p:bldP spid="10" grpId="0"/>
      <p:bldP spid="12" grpId="0"/>
      <p:bldP spid="15" grpId="0"/>
      <p:bldP spid="17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WINDOWS\Рабочий стол\Korvi\для през\знаки\SVETOFOR_RU - Библиотека - ПДД - Дорожные Знаки - Запрещающие Знаки.files\sn3_18_1.g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88" y="285750"/>
            <a:ext cx="2357437" cy="2214563"/>
          </a:xfrm>
        </p:spPr>
      </p:pic>
      <p:pic>
        <p:nvPicPr>
          <p:cNvPr id="21511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292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26488" y="64404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0063" y="2643188"/>
            <a:ext cx="2759075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Поворот направо запрещен</a:t>
            </a:r>
            <a:r>
              <a:rPr lang="ru-RU" sz="1050" dirty="0">
                <a:latin typeface="Times New Roman" pitchFamily="18" charset="-52"/>
              </a:rPr>
              <a:t> </a:t>
            </a:r>
          </a:p>
        </p:txBody>
      </p:sp>
      <p:pic>
        <p:nvPicPr>
          <p:cNvPr id="21509" name="Picture 6" descr="C:\WINDOWS\Рабочий стол\Korvi\для през\знаки\SVETOFOR_RU - Библиотека - ПДД - Дорожные Знаки - Запрещающие Знаки.files\sn3_18_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63" y="285750"/>
            <a:ext cx="22002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244850" y="2643188"/>
            <a:ext cx="26543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Поворот налево запрещен </a:t>
            </a:r>
          </a:p>
        </p:txBody>
      </p:sp>
      <p:pic>
        <p:nvPicPr>
          <p:cNvPr id="2" name="Picture 6" descr="C:\WINDOWS\Рабочий стол\Korvi\для през\знаки\SVETOFOR_RU - Библиотека - ПДД - Дорожные Знаки - Запрещающие Знаки.files\sn3_19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4625" y="28575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572250" y="2643188"/>
            <a:ext cx="2011363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Разворот запрещен </a:t>
            </a:r>
          </a:p>
        </p:txBody>
      </p:sp>
      <p:pic>
        <p:nvPicPr>
          <p:cNvPr id="21513" name="Picture 9" descr="C:\WINDOWS\Рабочий стол\Korvi\для през\знаки\SVETOFOR_RU - Библиотека - ПДД - Дорожные Знаки - Запрещающие Знаки.files\sn3_24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8" y="3214688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42875" y="5786438"/>
            <a:ext cx="24955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Ограничение </a:t>
            </a:r>
          </a:p>
          <a:p>
            <a:pPr algn="ctr">
              <a:defRPr/>
            </a:pPr>
            <a:r>
              <a:rPr lang="ru-RU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максимальной скорости </a:t>
            </a:r>
          </a:p>
        </p:txBody>
      </p:sp>
      <p:pic>
        <p:nvPicPr>
          <p:cNvPr id="21515" name="Picture 6" descr="C:\WINDOWS\Рабочий стол\Korvi\для през\знаки\SVETOFOR_RU - Библиотека - ПДД - Дорожные Знаки - Запрещающие Знаки.files\sn3_27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63" y="3214688"/>
            <a:ext cx="235743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286125" y="5786438"/>
            <a:ext cx="2263775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Остановка запрещена</a:t>
            </a:r>
            <a:r>
              <a:rPr lang="ru-RU" sz="1050" dirty="0">
                <a:latin typeface="Times New Roman" pitchFamily="18" charset="-52"/>
              </a:rPr>
              <a:t> </a:t>
            </a:r>
          </a:p>
        </p:txBody>
      </p:sp>
      <p:pic>
        <p:nvPicPr>
          <p:cNvPr id="21517" name="Picture 6" descr="C:\WINDOWS\Рабочий стол\Korvi\для през\знаки\SVETOFOR_RU - Библиотека - ПДД - Дорожные Знаки - Запрещающие Знаки.files\sn3_28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13" y="3286125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6572250" y="5715000"/>
            <a:ext cx="206692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Стоянка запрещена 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1"/>
                </p:tgtEl>
              </p:cMediaNode>
            </p:audio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34076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Предупреждающие  знаки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ru-RU" sz="32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531" name="Picture 7" descr="C:\WINDOWS\Рабочий стол\Korvi\для през\знаки\SVETOFOR_RU - Библиотека - ПДД - Дорожные Знаки - Предупреждающие Знаки.files\crossbuck.g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313" y="714375"/>
            <a:ext cx="2500312" cy="2166938"/>
          </a:xfrm>
        </p:spPr>
      </p:pic>
      <p:sp>
        <p:nvSpPr>
          <p:cNvPr id="7" name="Прямоугольник 6"/>
          <p:cNvSpPr/>
          <p:nvPr/>
        </p:nvSpPr>
        <p:spPr>
          <a:xfrm>
            <a:off x="285750" y="2857500"/>
            <a:ext cx="4572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Железнодорожный </a:t>
            </a:r>
          </a:p>
          <a:p>
            <a:pPr>
              <a:defRPr/>
            </a:pPr>
            <a:r>
              <a:rPr lang="ru-RU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переезд </a:t>
            </a:r>
          </a:p>
          <a:p>
            <a:pPr>
              <a:defRPr/>
            </a:pPr>
            <a:r>
              <a:rPr lang="ru-RU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со шлагбаумом</a:t>
            </a:r>
            <a:endParaRPr lang="ru-RU" sz="1800" dirty="0">
              <a:latin typeface="Times New Roman" pitchFamily="18" charset="-52"/>
            </a:endParaRPr>
          </a:p>
        </p:txBody>
      </p:sp>
      <p:pic>
        <p:nvPicPr>
          <p:cNvPr id="22533" name="Picture 6" descr="C:\WINDOWS\Рабочий стол\Korvi\для през\знаки\SVETOFOR_RU - Библиотека - ПДД - Дорожные Знаки - Предупреждающие Знаки.files\sn1_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836712"/>
            <a:ext cx="271145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286000" y="3140967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Пересечение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 равнозначных дорог</a:t>
            </a:r>
            <a:r>
              <a:rPr lang="ru-RU" sz="2000" dirty="0">
                <a:latin typeface="Times New Roman" pitchFamily="18" charset="-52"/>
              </a:rPr>
              <a:t> </a:t>
            </a:r>
          </a:p>
        </p:txBody>
      </p:sp>
      <p:pic>
        <p:nvPicPr>
          <p:cNvPr id="22535" name="Picture 6" descr="C:\WINDOWS\Рабочий стол\Korvi\для през\знаки\SVETOFOR_RU - Библиотека - ПДД - Дорожные Знаки - Предупреждающие Знаки.files\sn1_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642938"/>
            <a:ext cx="2628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500813" y="3000375"/>
            <a:ext cx="198913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Светофорное регулирование</a:t>
            </a:r>
            <a:r>
              <a:rPr lang="ru-RU" sz="2000" dirty="0">
                <a:latin typeface="Times New Roman" pitchFamily="18" charset="-52"/>
              </a:rPr>
              <a:t> </a:t>
            </a:r>
          </a:p>
        </p:txBody>
      </p:sp>
      <p:pic>
        <p:nvPicPr>
          <p:cNvPr id="22537" name="Picture 6" descr="C:\WINDOWS\Рабочий стол\Korvi\для през\знаки\SVETOFOR_RU - Библиотека - ПДД - Дорожные Знаки - Предупреждающие Знаки.files\sn1_11_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3857625"/>
            <a:ext cx="23082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6" descr="C:\WINDOWS\Рабочий стол\Korvi\для през\знаки\SVETOFOR_RU - Библиотека - ПДД - Дорожные Знаки - Предупреждающие Знаки.files\sn1_12_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3929063"/>
            <a:ext cx="22256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85750" y="5929313"/>
            <a:ext cx="574198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Опасные повороты </a:t>
            </a:r>
          </a:p>
        </p:txBody>
      </p:sp>
      <p:pic>
        <p:nvPicPr>
          <p:cNvPr id="22540" name="Picture 6" descr="C:\WINDOWS\Рабочий стол\Korvi\для през\знаки\SVETOFOR_RU - Библиотека - ПДД - Дорожные Знаки - Предупреждающие Знаки.files\sn1_18_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51600" y="4000500"/>
            <a:ext cx="21351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6572250" y="5857875"/>
            <a:ext cx="25717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Сужение дороги</a:t>
            </a:r>
            <a:r>
              <a:rPr lang="ru-RU" sz="2000" dirty="0">
                <a:latin typeface="Times New Roman" pitchFamily="18" charset="-5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5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C:\WINDOWS\Рабочий стол\Korvi\для през\знаки\SVETOFOR_RU - Библиотека - ПДД - Дорожные Знаки - Предупреждающие Знаки.files\sn1_19.g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0375" y="214313"/>
            <a:ext cx="2546350" cy="2214562"/>
          </a:xfrm>
        </p:spPr>
      </p:pic>
      <p:sp>
        <p:nvSpPr>
          <p:cNvPr id="6" name="Прямоугольник 5"/>
          <p:cNvSpPr/>
          <p:nvPr/>
        </p:nvSpPr>
        <p:spPr>
          <a:xfrm>
            <a:off x="-1" y="2428875"/>
            <a:ext cx="3000375" cy="70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Двустороннее движение</a:t>
            </a:r>
            <a:r>
              <a:rPr lang="ru-RU" sz="2000" dirty="0">
                <a:latin typeface="Times New Roman" pitchFamily="18" charset="-52"/>
              </a:rPr>
              <a:t> </a:t>
            </a:r>
            <a:br>
              <a:rPr lang="ru-RU" sz="2000" dirty="0">
                <a:latin typeface="Times New Roman" pitchFamily="18" charset="-52"/>
              </a:rPr>
            </a:br>
            <a:endParaRPr lang="ru-RU" sz="2000" dirty="0">
              <a:latin typeface="Times New Roman" pitchFamily="18" charset="-52"/>
            </a:endParaRPr>
          </a:p>
        </p:txBody>
      </p:sp>
      <p:pic>
        <p:nvPicPr>
          <p:cNvPr id="23556" name="Picture 6" descr="C:\WINDOWS\Рабочий стол\Korvi\для през\знаки\SVETOFOR_RU - Библиотека - ПДД - Дорожные Знаки - Предупреждающие Знаки.files\sn1_2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5338" y="214313"/>
            <a:ext cx="25463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357563" y="2428875"/>
            <a:ext cx="28384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Пешеходный переход</a:t>
            </a:r>
            <a:endParaRPr lang="ru-RU" sz="2000" dirty="0">
              <a:latin typeface="Times New Roman" pitchFamily="18" charset="-52"/>
            </a:endParaRPr>
          </a:p>
        </p:txBody>
      </p:sp>
      <p:pic>
        <p:nvPicPr>
          <p:cNvPr id="23558" name="Picture 6" descr="C:\WINDOWS\Рабочий стол\Korvi\для през\знаки\SVETOFOR_RU - Библиотека - ПДД - Дорожные Знаки - Предупреждающие Знаки.files\sn1_2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63" y="214313"/>
            <a:ext cx="2500312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072313" y="2428875"/>
            <a:ext cx="7524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Дети</a:t>
            </a:r>
          </a:p>
        </p:txBody>
      </p:sp>
      <p:pic>
        <p:nvPicPr>
          <p:cNvPr id="23560" name="Picture 6" descr="C:\WINDOWS\Рабочий стол\Korvi\для през\знаки\SVETOFOR_RU - Библиотека - ПДД - Дорожные Знаки - Предупреждающие Знаки.files\sn1_2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2857500"/>
            <a:ext cx="2595563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57188" y="5214938"/>
            <a:ext cx="264318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Дикие животные</a:t>
            </a:r>
            <a:r>
              <a:rPr lang="ru-RU" sz="2000" dirty="0">
                <a:latin typeface="Times New Roman" pitchFamily="18" charset="-52"/>
              </a:rPr>
              <a:t> </a:t>
            </a:r>
          </a:p>
        </p:txBody>
      </p:sp>
      <p:pic>
        <p:nvPicPr>
          <p:cNvPr id="23562" name="Picture 6" descr="C:\WINDOWS\Рабочий стол\Korvi\для през\знаки\SVETOFOR_RU - Библиотека - ПДД - Дорожные Знаки - Предупреждающие Знаки.files\sn1_30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00" y="2928938"/>
            <a:ext cx="2628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6000750" y="5357813"/>
            <a:ext cx="292893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Прочие опасности </a:t>
            </a:r>
          </a:p>
        </p:txBody>
      </p:sp>
      <p:pic>
        <p:nvPicPr>
          <p:cNvPr id="23564" name="Picture 6" descr="C:\WINDOWS\Рабочий стол\Korvi\для през\знаки\SVETOFOR_RU - Библиотека - ПДД - Дорожные Знаки - Предупреждающие Знаки.files\sn1_31_3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50" y="3786188"/>
            <a:ext cx="3167063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143250" y="4500563"/>
            <a:ext cx="31432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Направление поворота</a:t>
            </a:r>
            <a:r>
              <a:rPr lang="ru-RU" sz="2000" dirty="0">
                <a:latin typeface="Times New Roman" pitchFamily="18" charset="-5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267744" y="1"/>
            <a:ext cx="6361906" cy="1340768"/>
          </a:xfrm>
        </p:spPr>
        <p:txBody>
          <a:bodyPr>
            <a:normAutofit fontScale="90000"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предписывающие</a:t>
            </a:r>
            <a:r>
              <a:rPr lang="ru-RU" sz="3600" b="1" i="1" dirty="0" smtClean="0">
                <a:solidFill>
                  <a:srgbClr val="FF0000"/>
                </a:solidFill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endParaRPr lang="ru-RU" sz="3600" b="1" i="1" dirty="0" smtClean="0">
              <a:solidFill>
                <a:srgbClr val="FF0000"/>
              </a:solidFill>
            </a:endParaRPr>
          </a:p>
        </p:txBody>
      </p:sp>
      <p:pic>
        <p:nvPicPr>
          <p:cNvPr id="24579" name="Picture 6" descr="C:\WINDOWS\Рабочий стол\Korvi\для през\знаки\SVETOFOR_RU - Библиотека - ПДД - Дорожные Знаки - Предписывающие Знаки.files\sn4_1_1.g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692696"/>
            <a:ext cx="2428875" cy="2428875"/>
          </a:xfrm>
        </p:spPr>
      </p:pic>
      <p:sp>
        <p:nvSpPr>
          <p:cNvPr id="7" name="Прямоугольник 6"/>
          <p:cNvSpPr/>
          <p:nvPr/>
        </p:nvSpPr>
        <p:spPr>
          <a:xfrm>
            <a:off x="142875" y="3140968"/>
            <a:ext cx="2208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Движение прямо</a:t>
            </a:r>
            <a:r>
              <a:rPr lang="ru-RU" sz="2000" dirty="0">
                <a:latin typeface="Times New Roman" pitchFamily="18" charset="-52"/>
              </a:rPr>
              <a:t> </a:t>
            </a:r>
          </a:p>
        </p:txBody>
      </p:sp>
      <p:pic>
        <p:nvPicPr>
          <p:cNvPr id="24581" name="Picture 6" descr="C:\WINDOWS\Рабочий стол\Korvi\для през\знаки\SVETOFOR_RU - Библиотека - ПДД - Дорожные Знаки - Предписывающие Знаки.files\sn4_1_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764704"/>
            <a:ext cx="23907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286000" y="3140968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Движение направо </a:t>
            </a:r>
            <a:b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</a:b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-52"/>
            </a:endParaRPr>
          </a:p>
        </p:txBody>
      </p:sp>
      <p:pic>
        <p:nvPicPr>
          <p:cNvPr id="24583" name="Picture 6" descr="C:\WINDOWS\Рабочий стол\Korvi\для през\знаки\SVETOFOR_RU - Библиотека - ПДД - Дорожные Знаки - Предписывающие Знаки.files\sn4_1_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692696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000625" y="3140968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Движение направо </a:t>
            </a:r>
            <a:b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</a:b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-52"/>
            </a:endParaRPr>
          </a:p>
        </p:txBody>
      </p:sp>
      <p:pic>
        <p:nvPicPr>
          <p:cNvPr id="24585" name="Picture 6" descr="C:\WINDOWS\Рабочий стол\Korvi\для през\знаки\SVETOFOR_RU - Библиотека - ПДД - Дорожные Знаки - Предписывающие Знаки.files\sn4_1_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13" y="3500438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429375" y="6021289"/>
            <a:ext cx="23701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Движение направо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 или налево </a:t>
            </a:r>
          </a:p>
        </p:txBody>
      </p:sp>
      <p:pic>
        <p:nvPicPr>
          <p:cNvPr id="24587" name="Picture 6" descr="C:\WINDOWS\Рабочий стол\Korvi\для през\знаки\SVETOFOR_RU - Библиотека - ПДД - Дорожные Знаки - Предписывающие Знаки.files\sn4_1_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500438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14313" y="6021289"/>
            <a:ext cx="2144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Движение прямо</a:t>
            </a:r>
          </a:p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 или направо</a:t>
            </a:r>
            <a:r>
              <a:rPr lang="ru-RU" sz="2000" dirty="0">
                <a:latin typeface="Times New Roman" pitchFamily="18" charset="-52"/>
              </a:rPr>
              <a:t> </a:t>
            </a:r>
          </a:p>
        </p:txBody>
      </p:sp>
      <p:pic>
        <p:nvPicPr>
          <p:cNvPr id="24589" name="Picture 6" descr="C:\WINDOWS\Рабочий стол\Korvi\для през\знаки\SVETOFOR_RU - Библиотека - ПДД - Дорожные Знаки - Предписывающие Знаки.files\sn4_1_5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63" y="3500438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857500" y="6021288"/>
            <a:ext cx="2933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Движение прямо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или налево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7" grpId="0"/>
      <p:bldP spid="9" grpId="0"/>
      <p:bldP spid="11" grpId="0"/>
      <p:bldP spid="13" grpId="0"/>
      <p:bldP spid="15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C:\WINDOWS\Рабочий стол\Korvi\для през\знаки\SVETOFOR_RU - Библиотека - ПДД - Дорожные Знаки - Предписывающие Знаки.files\sn4_7.g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285750"/>
            <a:ext cx="2357437" cy="2357438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2643188"/>
            <a:ext cx="328612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Ограничение минимальной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 скорости </a:t>
            </a:r>
          </a:p>
        </p:txBody>
      </p:sp>
      <p:pic>
        <p:nvPicPr>
          <p:cNvPr id="26628" name="Picture 6" descr="C:\WINDOWS\Рабочий стол\Korvi\для през\знаки\SVETOFOR_RU - Библиотека - ПДД - Дорожные Знаки - Предписывающие Знаки.files\sn4_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14313"/>
            <a:ext cx="2452688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14688" y="2857500"/>
            <a:ext cx="275431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Пешеходная дорожка </a:t>
            </a:r>
            <a:endParaRPr lang="ru-RU" sz="2000" dirty="0">
              <a:latin typeface="Times New Roman" pitchFamily="18" charset="-52"/>
            </a:endParaRPr>
          </a:p>
        </p:txBody>
      </p:sp>
      <p:pic>
        <p:nvPicPr>
          <p:cNvPr id="26630" name="Picture 6" descr="C:\WINDOWS\Рабочий стол\Korvi\для през\знаки\SVETOFOR_RU - Библиотека - ПДД - Дорожные Знаки - Предписывающие Знаки.files\sn4_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25" y="142875"/>
            <a:ext cx="250031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357938" y="2786063"/>
            <a:ext cx="278606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Движение легковых автомобилей </a:t>
            </a:r>
          </a:p>
        </p:txBody>
      </p:sp>
      <p:pic>
        <p:nvPicPr>
          <p:cNvPr id="26632" name="Picture 6" descr="C:\WINDOWS\Рабочий стол\Korvi\для през\знаки\SVETOFOR_RU - Библиотека - ПДД - Дорожные Знаки - Предписывающие Знаки.files\sn4_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3" y="3714750"/>
            <a:ext cx="22383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5929313"/>
            <a:ext cx="3429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Велосипедная дорожка </a:t>
            </a:r>
            <a:b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</a:br>
            <a:endParaRPr lang="ru-RU" sz="2000" dirty="0">
              <a:latin typeface="Times New Roman" pitchFamily="18" charset="-52"/>
            </a:endParaRPr>
          </a:p>
        </p:txBody>
      </p:sp>
      <p:pic>
        <p:nvPicPr>
          <p:cNvPr id="26634" name="Picture 6" descr="C:\WINDOWS\Рабочий стол\Korvi\для през\знаки\SVETOFOR_RU - Библиотека - ПДД - Дорожные Знаки - Предписывающие Знаки.files\sn4_2_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75" y="3714750"/>
            <a:ext cx="221456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714625" y="5929313"/>
            <a:ext cx="350043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Объезд препятствия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 справа или слева </a:t>
            </a:r>
          </a:p>
        </p:txBody>
      </p:sp>
      <p:pic>
        <p:nvPicPr>
          <p:cNvPr id="26636" name="Picture 6" descr="C:\WINDOWS\Рабочий стол\Korvi\для през\знаки\SVETOFOR_RU - Библиотека - ПДД - Дорожные Знаки - Предписывающие Знаки.files\sn4_3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38" y="371475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5786438" y="6072188"/>
            <a:ext cx="335756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-52"/>
              </a:rPr>
              <a:t>Круговое движение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Информационно-указательные знаки</a:t>
            </a:r>
          </a:p>
        </p:txBody>
      </p:sp>
      <p:pic>
        <p:nvPicPr>
          <p:cNvPr id="96259" name="Picture 3" descr="ПДД0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525" y="1484313"/>
            <a:ext cx="920750" cy="1462087"/>
          </a:xfrm>
          <a:prstGeom prst="rect">
            <a:avLst/>
          </a:prstGeom>
          <a:noFill/>
        </p:spPr>
      </p:pic>
      <p:pic>
        <p:nvPicPr>
          <p:cNvPr id="96260" name="Picture 4" descr="ПДД0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1484313"/>
            <a:ext cx="1030287" cy="1473200"/>
          </a:xfrm>
          <a:prstGeom prst="rect">
            <a:avLst/>
          </a:prstGeom>
          <a:noFill/>
        </p:spPr>
      </p:pic>
      <p:pic>
        <p:nvPicPr>
          <p:cNvPr id="96261" name="Picture 5" descr="ПДД00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4724400"/>
            <a:ext cx="1644650" cy="1593850"/>
          </a:xfrm>
          <a:prstGeom prst="rect">
            <a:avLst/>
          </a:prstGeom>
          <a:noFill/>
        </p:spPr>
      </p:pic>
      <p:pic>
        <p:nvPicPr>
          <p:cNvPr id="96262" name="Picture 6" descr="ПДД00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4581525"/>
            <a:ext cx="1574800" cy="1655763"/>
          </a:xfrm>
          <a:prstGeom prst="rect">
            <a:avLst/>
          </a:prstGeom>
          <a:noFill/>
        </p:spPr>
      </p:pic>
      <p:pic>
        <p:nvPicPr>
          <p:cNvPr id="96263" name="Picture 7" descr="ПДД00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8938" y="4581525"/>
            <a:ext cx="1509712" cy="1584325"/>
          </a:xfrm>
          <a:prstGeom prst="rect">
            <a:avLst/>
          </a:prstGeom>
          <a:noFill/>
        </p:spPr>
      </p:pic>
      <p:pic>
        <p:nvPicPr>
          <p:cNvPr id="96264" name="Picture 8" descr="ПДД00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59563" y="1628775"/>
            <a:ext cx="1181100" cy="1800225"/>
          </a:xfrm>
          <a:prstGeom prst="rect">
            <a:avLst/>
          </a:prstGeom>
          <a:noFill/>
        </p:spPr>
      </p:pic>
      <p:pic>
        <p:nvPicPr>
          <p:cNvPr id="96265" name="Picture 9" descr="ПДД00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738" y="1700213"/>
            <a:ext cx="1289050" cy="2087562"/>
          </a:xfrm>
          <a:prstGeom prst="rect">
            <a:avLst/>
          </a:prstGeom>
          <a:noFill/>
        </p:spPr>
      </p:pic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5724525" y="3716338"/>
            <a:ext cx="2951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Дорога для автомобилей</a:t>
            </a:r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468313" y="3141663"/>
            <a:ext cx="3311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Место остановки трамвая, автобуса или троллейбуса</a:t>
            </a:r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3348038" y="3933825"/>
            <a:ext cx="2592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Автомагистраль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66" grpId="0"/>
      <p:bldP spid="96267" grpId="0"/>
      <p:bldP spid="9626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Знаки сервиса</a:t>
            </a:r>
          </a:p>
        </p:txBody>
      </p:sp>
      <p:pic>
        <p:nvPicPr>
          <p:cNvPr id="93187" name="Picture 3" descr="ПДД0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4221163"/>
            <a:ext cx="1549400" cy="2220912"/>
          </a:xfrm>
          <a:prstGeom prst="rect">
            <a:avLst/>
          </a:prstGeom>
          <a:noFill/>
        </p:spPr>
      </p:pic>
      <p:pic>
        <p:nvPicPr>
          <p:cNvPr id="93188" name="Picture 4" descr="ПДД0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3068638"/>
            <a:ext cx="1571625" cy="2160587"/>
          </a:xfrm>
          <a:prstGeom prst="rect">
            <a:avLst/>
          </a:prstGeom>
          <a:noFill/>
        </p:spPr>
      </p:pic>
      <p:pic>
        <p:nvPicPr>
          <p:cNvPr id="93189" name="Picture 5" descr="ПДД00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1268413"/>
            <a:ext cx="1663700" cy="2305050"/>
          </a:xfrm>
          <a:prstGeom prst="rect">
            <a:avLst/>
          </a:prstGeom>
          <a:noFill/>
        </p:spPr>
      </p:pic>
      <p:pic>
        <p:nvPicPr>
          <p:cNvPr id="93190" name="Picture 6" descr="ПДД00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1916113"/>
            <a:ext cx="1600200" cy="223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ru-RU" sz="4000" b="1" dirty="0" smtClean="0">
              <a:latin typeface="+mj-lt"/>
              <a:ea typeface="+mj-ea"/>
              <a:cs typeface="+mj-cs"/>
            </a:endParaRPr>
          </a:p>
          <a:p>
            <a:r>
              <a:rPr lang="ru-RU" sz="2800" b="1" dirty="0" smtClean="0">
                <a:latin typeface="+mj-lt"/>
                <a:ea typeface="+mj-ea"/>
                <a:cs typeface="+mj-cs"/>
              </a:rPr>
              <a:t>Статистика. Правила безопасности.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7834064" cy="457200"/>
          </a:xfrm>
        </p:spPr>
        <p:txBody>
          <a:bodyPr/>
          <a:lstStyle/>
          <a:p>
            <a:r>
              <a:rPr lang="ru-RU" b="1" i="1" dirty="0" smtClean="0"/>
              <a:t>Семенов  Арсений, ученик   4 "Б" класса, физмат лицея №5 г. Долгопрудного </a:t>
            </a:r>
            <a:endParaRPr lang="ru-RU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Дорожно-транспортные происшествия (ДТП)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Знаки приоритета</a:t>
            </a: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773238"/>
            <a:ext cx="5472112" cy="2230437"/>
          </a:xfrm>
          <a:prstGeom prst="rect">
            <a:avLst/>
          </a:prstGeom>
          <a:noFill/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1557338"/>
            <a:ext cx="2446337" cy="4957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 Знаки дополнительной информации</a:t>
            </a: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060575"/>
            <a:ext cx="4078288" cy="1584325"/>
          </a:xfrm>
          <a:prstGeom prst="rect">
            <a:avLst/>
          </a:prstGeom>
          <a:noFill/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437063"/>
            <a:ext cx="6394450" cy="160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609600"/>
            <a:ext cx="9001000" cy="1143000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Участники дорожного движения</a:t>
            </a:r>
            <a:br>
              <a:rPr lang="ru-RU" sz="3600" dirty="0" smtClean="0">
                <a:solidFill>
                  <a:schemeClr val="tx1"/>
                </a:solidFill>
              </a:rPr>
            </a:br>
            <a:endParaRPr lang="ru-RU" sz="2400" dirty="0" smtClean="0"/>
          </a:p>
        </p:txBody>
      </p:sp>
      <p:pic>
        <p:nvPicPr>
          <p:cNvPr id="62469" name="Picture 5" descr="H:\Documents and Settings\Гость\Рабочий стол\T9N4HCAXVG4VFCA9S05PICA4QFEVHCAA2K1CACAT8G227CAVXTF35CAW1CFXSCA91GYOJCA1U3A4MCAV5LLN6CA9HJ5JZCACI35SPCA9JM4RSCABTDYKOCAD73MG2CA0GBTSECACGRQVXCAFKC15TCANV2NO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928813"/>
            <a:ext cx="3643312" cy="3929062"/>
          </a:xfrm>
          <a:noFill/>
        </p:spPr>
      </p:pic>
      <p:pic>
        <p:nvPicPr>
          <p:cNvPr id="62470" name="Picture 6" descr="H:\Documents and Settings\Гость\Рабочий стол\FRCXRCA9IY80FCABV9KHJCA5EAD4WCA1795RLCA8RW7OFCAZ6PO4OCA1WNCTBCA7IZ1Q0CACW36DDCAGFWUOWCA6AJTN0CAD2KH26CAN2D9WDCA6W9A73CASESU7GCARZTYGPCAH7Q2Q0CA89BMJGCAYD1X2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2000250"/>
            <a:ext cx="378618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 flipH="1">
            <a:off x="1500188" y="6072188"/>
            <a:ext cx="314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Пешеходу -  тротуар,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86313" y="6072188"/>
            <a:ext cx="3857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 водителю — дорогу.</a:t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Documents and Settings\Кириллова Елена\Рабочий стол\ПДД\3_jpg_620x620_q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064896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/>
              <a:t>Появление светофора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8686800" cy="4572000"/>
          </a:xfrm>
        </p:spPr>
        <p:txBody>
          <a:bodyPr/>
          <a:lstStyle/>
          <a:p>
            <a:r>
              <a:rPr lang="ru-RU" dirty="0"/>
              <a:t>В 1868г. В Англии появился первый светофор. Это был  газовый светофор с </a:t>
            </a:r>
            <a:r>
              <a:rPr lang="ru-RU" dirty="0" smtClean="0"/>
              <a:t>сигналами</a:t>
            </a:r>
            <a:r>
              <a:rPr lang="ru-RU" dirty="0"/>
              <a:t> красного и зеленого цвета. В нашей  стране   светофор с сигналами красного, жёлтого и зелёного цветов появился в 1929   году  в Москве.</a:t>
            </a:r>
          </a:p>
          <a:p>
            <a:endParaRPr lang="ru-RU" dirty="0"/>
          </a:p>
        </p:txBody>
      </p:sp>
      <p:pic>
        <p:nvPicPr>
          <p:cNvPr id="4" name="Рисунок 3" descr="4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256" y="2996952"/>
            <a:ext cx="139674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://im5-tub-ru.yandex.net/i?id=94437412-44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869160"/>
            <a:ext cx="2247900" cy="1428750"/>
          </a:xfrm>
          <a:prstGeom prst="rect">
            <a:avLst/>
          </a:prstGeom>
          <a:noFill/>
        </p:spPr>
      </p:pic>
      <p:pic>
        <p:nvPicPr>
          <p:cNvPr id="27652" name="Picture 4" descr="http://im3-tub-ru.yandex.net/i?id=74329104-43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4869160"/>
            <a:ext cx="752475" cy="1428750"/>
          </a:xfrm>
          <a:prstGeom prst="rect">
            <a:avLst/>
          </a:prstGeom>
          <a:noFill/>
        </p:spPr>
      </p:pic>
      <p:pic>
        <p:nvPicPr>
          <p:cNvPr id="27654" name="Picture 6" descr="http://im5-tub-ru.yandex.net/i?id=147059273-61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5013176"/>
            <a:ext cx="13906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5300" y="333375"/>
            <a:ext cx="15113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7" descr="Картинка 8 из 2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700213"/>
            <a:ext cx="2363788" cy="1781175"/>
          </a:xfrm>
          <a:prstGeom prst="rect">
            <a:avLst/>
          </a:prstGeom>
          <a:noFill/>
        </p:spPr>
      </p:pic>
      <p:pic>
        <p:nvPicPr>
          <p:cNvPr id="47115" name="Picture 11" descr="_1795123_police1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149725"/>
            <a:ext cx="2003425" cy="2403475"/>
          </a:xfrm>
          <a:prstGeom prst="rect">
            <a:avLst/>
          </a:prstGeom>
          <a:noFill/>
        </p:spPr>
      </p:pic>
      <p:pic>
        <p:nvPicPr>
          <p:cNvPr id="47117" name="Picture 13" descr="Картинка 26 из 261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1628775"/>
            <a:ext cx="2765425" cy="2074863"/>
          </a:xfrm>
          <a:prstGeom prst="rect">
            <a:avLst/>
          </a:prstGeom>
          <a:noFill/>
        </p:spPr>
      </p:pic>
      <p:pic>
        <p:nvPicPr>
          <p:cNvPr id="47119" name="Picture 15" descr="Картинка 1 из 57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775" y="4149725"/>
            <a:ext cx="3090863" cy="2317750"/>
          </a:xfrm>
          <a:prstGeom prst="rect">
            <a:avLst/>
          </a:prstGeom>
          <a:noFill/>
        </p:spPr>
      </p:pic>
      <p:pic>
        <p:nvPicPr>
          <p:cNvPr id="47121" name="Picture 17" descr="Картинка 17 из 50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84888" y="4437063"/>
            <a:ext cx="2843212" cy="1990725"/>
          </a:xfrm>
          <a:prstGeom prst="rect">
            <a:avLst/>
          </a:prstGeom>
          <a:noFill/>
        </p:spPr>
      </p:pic>
      <p:pic>
        <p:nvPicPr>
          <p:cNvPr id="47125" name="Picture 21" descr="1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67175" y="1412875"/>
            <a:ext cx="97313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3 0.03769 L 1.1724 0.02705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ПДД00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60350"/>
            <a:ext cx="4878388" cy="5761038"/>
          </a:xfrm>
          <a:prstGeom prst="rect">
            <a:avLst/>
          </a:prstGeom>
          <a:noFill/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2195513" y="6308725"/>
            <a:ext cx="475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Первый светофор в России.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1187638754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202088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5219700" y="333375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Козырёк</a:t>
            </a:r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 flipH="1">
            <a:off x="1908175" y="476250"/>
            <a:ext cx="3024188" cy="3603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56336" name="Picture 16" descr="Картинка 1 из 1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908050"/>
            <a:ext cx="41910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4859338" y="476250"/>
            <a:ext cx="504825" cy="21605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56338" name="Picture 18" descr="Картинка 144 из 3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3357563"/>
            <a:ext cx="19050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9" name="Line 19"/>
          <p:cNvSpPr>
            <a:spLocks noChangeShapeType="1"/>
          </p:cNvSpPr>
          <p:nvPr/>
        </p:nvSpPr>
        <p:spPr bwMode="auto">
          <a:xfrm flipH="1">
            <a:off x="2627313" y="476250"/>
            <a:ext cx="2232025" cy="331311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2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2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2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3" grpId="0"/>
      <p:bldP spid="56334" grpId="0" animBg="1"/>
      <p:bldP spid="56337" grpId="0" animBg="1"/>
      <p:bldP spid="5633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P10209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4537075" cy="3403600"/>
          </a:xfrm>
          <a:prstGeom prst="rect">
            <a:avLst/>
          </a:prstGeom>
          <a:noFill/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323850" y="4581525"/>
            <a:ext cx="43195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Пусть запомнят твёрдо дети:</a:t>
            </a:r>
          </a:p>
          <a:p>
            <a:pPr>
              <a:spcBef>
                <a:spcPct val="50000"/>
              </a:spcBef>
            </a:pPr>
            <a:r>
              <a:rPr lang="ru-RU" sz="2400"/>
              <a:t>Верно поступает тот,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2700338" y="5661025"/>
            <a:ext cx="4716462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Кто лишь при зелёном свете</a:t>
            </a:r>
          </a:p>
          <a:p>
            <a:r>
              <a:rPr lang="ru-RU" sz="2400"/>
              <a:t>Через улицу идёт!</a:t>
            </a:r>
          </a:p>
          <a:p>
            <a:pPr>
              <a:spcBef>
                <a:spcPct val="50000"/>
              </a:spcBef>
            </a:pPr>
            <a:endParaRPr lang="ru-RU" sz="2400"/>
          </a:p>
        </p:txBody>
      </p:sp>
      <p:pic>
        <p:nvPicPr>
          <p:cNvPr id="60426" name="Picture 10" descr="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4581525"/>
            <a:ext cx="13081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2" name="Picture 16" descr="P10301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341438"/>
            <a:ext cx="4427537" cy="3319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2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4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/>
      <p:bldP spid="6042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6093296"/>
            <a:ext cx="5472608" cy="576064"/>
          </a:xfrm>
        </p:spPr>
        <p:txBody>
          <a:bodyPr>
            <a:normAutofit/>
          </a:bodyPr>
          <a:lstStyle/>
          <a:p>
            <a:r>
              <a:rPr lang="ru-RU" dirty="0" smtClean="0"/>
              <a:t>Чистяков Николай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</a:rPr>
              <a:t>Оказание первой помощи пострадавшему</a:t>
            </a:r>
            <a:endParaRPr lang="ru-RU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5701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Детская безопасность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b="1" dirty="0" smtClean="0"/>
              <a:t>В ДТП гибнут дети, что может быть страшнее?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Семенов Арсений, ученик 4 "Б" класса, физмат лицея №5 г. Долгопрудного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755576" y="1628800"/>
            <a:ext cx="7931224" cy="1368152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0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ru-RU" sz="20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 чего же начинается безопасность детей дороге?</a:t>
            </a:r>
          </a:p>
          <a:p>
            <a:pPr>
              <a:buNone/>
            </a:pPr>
            <a:endParaRPr lang="ru-RU" sz="20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 умения ориентироваться в дорожной ситуации, 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быть дисциплинированным на улице, 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осмотрительным и осторожным</a:t>
            </a:r>
          </a:p>
        </p:txBody>
      </p:sp>
      <p:pic>
        <p:nvPicPr>
          <p:cNvPr id="1027" name="Picture 3" descr="http://biwork.ru/images/stories/2010/12/01/zna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595763"/>
            <a:ext cx="2970287" cy="2785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764704"/>
            <a:ext cx="7772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i="1" dirty="0" smtClean="0">
                <a:latin typeface="Arial" pitchFamily="34" charset="0"/>
                <a:cs typeface="Arial" pitchFamily="34" charset="0"/>
              </a:rPr>
              <a:t>Первая доврачебная помощь оказывается при:</a:t>
            </a:r>
          </a:p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отсутствии сознания</a:t>
            </a:r>
          </a:p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остановке дыхания и кровообращения</a:t>
            </a:r>
          </a:p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наружных кровотечения</a:t>
            </a:r>
          </a:p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наличии инородных тел в верхних дыхательных путях</a:t>
            </a:r>
          </a:p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травмах различных областей тела</a:t>
            </a:r>
          </a:p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ожогах</a:t>
            </a:r>
          </a:p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отморожениях</a:t>
            </a:r>
          </a:p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отравлениях</a:t>
            </a:r>
          </a:p>
          <a:p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476672"/>
            <a:ext cx="7772400" cy="4572000"/>
          </a:xfrm>
        </p:spPr>
        <p:txBody>
          <a:bodyPr>
            <a:normAutofit/>
          </a:bodyPr>
          <a:lstStyle/>
          <a:p>
            <a:pPr marL="92075" indent="-23813">
              <a:buNone/>
            </a:pPr>
            <a:r>
              <a:rPr lang="ru-RU" sz="2800" dirty="0" smtClean="0"/>
              <a:t>В случае экстренной ситуации необходимо оценить обстановку и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вызвать скорую помощь</a:t>
            </a:r>
            <a:r>
              <a:rPr lang="ru-RU" sz="2800" dirty="0" smtClean="0"/>
              <a:t> или другие службы спасения.</a:t>
            </a:r>
          </a:p>
          <a:p>
            <a:pPr marL="92075" indent="-23813">
              <a:buNone/>
            </a:pPr>
            <a:endParaRPr lang="ru-RU" sz="2800" dirty="0" smtClean="0"/>
          </a:p>
          <a:p>
            <a:pPr marL="92075" indent="-23813">
              <a:buNone/>
            </a:pPr>
            <a:r>
              <a:rPr lang="ru-RU" sz="2800" dirty="0" smtClean="0"/>
              <a:t>ДАЛЕЕ</a:t>
            </a:r>
          </a:p>
          <a:p>
            <a:pPr marL="92075" indent="-23813">
              <a:buNone/>
            </a:pPr>
            <a:r>
              <a:rPr lang="ru-RU" sz="2800" dirty="0" smtClean="0"/>
              <a:t>Оцените состояние пострадавшего — в сознании ли он, проверьте пульс и наличие дыхания.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0" name="Picture 4" descr="http://static.ngs.ru/news/preview/4dfab6dae38e780cd384f03546872fe312f919d4_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8329" y="4014000"/>
            <a:ext cx="4265999" cy="2844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899592" y="548680"/>
            <a:ext cx="3960440" cy="2952328"/>
          </a:xfrm>
        </p:spPr>
        <p:txBody>
          <a:bodyPr>
            <a:normAutofit lnSpcReduction="10000"/>
          </a:bodyPr>
          <a:lstStyle/>
          <a:p>
            <a:pPr marL="84138" indent="-15875">
              <a:buNone/>
            </a:pPr>
            <a:r>
              <a:rPr lang="ru-RU" sz="2400" dirty="0" smtClean="0"/>
              <a:t>Для восстановления проходимости дыхательных путей запрокиньте голову пострадавшего и поднимите подбородок, выдвиньте нижнюю челюсть.</a:t>
            </a:r>
            <a:endParaRPr lang="ru-RU" sz="2400" dirty="0"/>
          </a:p>
        </p:txBody>
      </p:sp>
      <p:pic>
        <p:nvPicPr>
          <p:cNvPr id="3" name="rg_hi" descr="http://t1.gstatic.com/images?q=tbn:ANd9GcR7N5Fq16TmbKoaaTtYoKUXltVOjCRsZvSiQsIRWkiTfcULh9_N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76672"/>
            <a:ext cx="302433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7"/>
          <p:cNvSpPr txBox="1">
            <a:spLocks/>
          </p:cNvSpPr>
          <p:nvPr/>
        </p:nvSpPr>
        <p:spPr>
          <a:xfrm>
            <a:off x="5148064" y="3645024"/>
            <a:ext cx="3312368" cy="280831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84138" marR="0" lvl="0" indent="-1587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случае потери сознания необходимо искусственное дыхание «рот в рот», искусственное дыхание «рот к носу».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rg_hi" descr="http://t2.gstatic.com/images?q=tbn:ANd9GcS-1EfLL_vzU70sJPsnYKZNm13KrKcO8mWeQJ_FXlifPX-Kc47I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789040"/>
            <a:ext cx="295232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692150"/>
            <a:ext cx="8447088" cy="1296988"/>
          </a:xfrm>
        </p:spPr>
        <p:txBody>
          <a:bodyPr/>
          <a:lstStyle/>
          <a:p>
            <a:r>
              <a:rPr lang="ru-RU" b="1" i="1" smtClean="0">
                <a:solidFill>
                  <a:srgbClr val="C00000"/>
                </a:solidFill>
              </a:rPr>
              <a:t>Если на дороге случилась беда -</a:t>
            </a:r>
            <a:r>
              <a:rPr lang="ru-RU" sz="4000" b="1" i="1" smtClean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31748" name="Picture 4">
            <a:hlinkHover r:id="" action="ppaction://ole?verb=0"/>
          </p:cNvPr>
          <p:cNvPicPr>
            <a:picLocks noGrp="1" noRot="1" noChangeAspect="1" noChangeArrowheads="1"/>
          </p:cNvPicPr>
          <p:nvPr>
            <p:ph sz="quarter" idx="1"/>
            <a:wavAudioFile r:embed="rId1" name="ELPHRG01.wav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3886200"/>
            <a:ext cx="304800" cy="304800"/>
          </a:xfrm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 rot="-976668">
            <a:off x="2546350" y="2284413"/>
            <a:ext cx="49069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i="1">
                <a:solidFill>
                  <a:srgbClr val="C00000"/>
                </a:solidFill>
              </a:rPr>
              <a:t>Срочно</a:t>
            </a:r>
            <a:r>
              <a:rPr lang="ru-RU" sz="4400">
                <a:solidFill>
                  <a:srgbClr val="E1DC06"/>
                </a:solidFill>
              </a:rPr>
              <a:t> </a:t>
            </a:r>
            <a:r>
              <a:rPr lang="ru-RU" sz="4400" b="1" i="1">
                <a:solidFill>
                  <a:srgbClr val="C00000"/>
                </a:solidFill>
              </a:rPr>
              <a:t>звони  - 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4643438" y="4005263"/>
            <a:ext cx="2881312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/>
              <a:t>  </a:t>
            </a:r>
            <a:r>
              <a:rPr lang="ru-RU" sz="15000">
                <a:solidFill>
                  <a:srgbClr val="E40616"/>
                </a:solidFill>
              </a:rPr>
              <a:t>02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6300788" y="2205038"/>
            <a:ext cx="23749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0">
                <a:solidFill>
                  <a:srgbClr val="FF0000"/>
                </a:solidFill>
              </a:rPr>
              <a:t>03</a:t>
            </a:r>
          </a:p>
        </p:txBody>
      </p:sp>
      <p:pic>
        <p:nvPicPr>
          <p:cNvPr id="19463" name="Picture 9" descr="H:\Documents and Settings\Гость\Рабочий стол\i157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4000500"/>
            <a:ext cx="307181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317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317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repeatCount="indefinit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48"/>
                </p:tgtEl>
              </p:cMediaNode>
            </p:audio>
          </p:childTnLst>
        </p:cTn>
      </p:par>
    </p:tnLst>
    <p:bldLst>
      <p:bldP spid="31749" grpId="0"/>
      <p:bldP spid="31751" grpId="0"/>
      <p:bldP spid="31753" grpId="0"/>
      <p:bldP spid="3175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63688" y="5129213"/>
            <a:ext cx="5544616" cy="16129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_AlbionicTitulInfl" pitchFamily="34" charset="-52"/>
              </a:rPr>
              <a:t>ПЕШЕХОДНЫЙ ПЕРЕХОД</a:t>
            </a:r>
          </a:p>
        </p:txBody>
      </p:sp>
      <p:pic>
        <p:nvPicPr>
          <p:cNvPr id="70659" name="Picture 3" descr="Пешеходный-переход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100013"/>
            <a:ext cx="5256213" cy="50577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5373688"/>
            <a:ext cx="9144000" cy="1484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000" dirty="0">
                <a:solidFill>
                  <a:schemeClr val="tx2">
                    <a:lumMod val="75000"/>
                  </a:schemeClr>
                </a:solidFill>
                <a:latin typeface="a_AlbionicTitulInfl" pitchFamily="34" charset="-52"/>
              </a:rPr>
              <a:t>ПОДЗЕМНЫЙ ПЕШЕХОДНЫЙ ПЕРЕХОД</a:t>
            </a:r>
          </a:p>
        </p:txBody>
      </p:sp>
      <p:pic>
        <p:nvPicPr>
          <p:cNvPr id="72707" name="Picture 3" descr="Подземный-пешеходный-перехо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188913"/>
            <a:ext cx="5256213" cy="51387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347864" y="5589588"/>
            <a:ext cx="5796136" cy="765175"/>
          </a:xfrm>
        </p:spPr>
        <p:txBody>
          <a:bodyPr/>
          <a:lstStyle/>
          <a:p>
            <a:r>
              <a:rPr lang="ru-RU" dirty="0">
                <a:latin typeface="a_AlbionicTitulInfl" pitchFamily="34" charset="-52"/>
              </a:rPr>
              <a:t> ДЕТИ!</a:t>
            </a:r>
          </a:p>
        </p:txBody>
      </p:sp>
      <p:pic>
        <p:nvPicPr>
          <p:cNvPr id="71685" name="Picture 5" descr="ПДД0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476250"/>
            <a:ext cx="5903912" cy="49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5327650"/>
            <a:ext cx="91440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000" dirty="0">
                <a:solidFill>
                  <a:schemeClr val="tx2">
                    <a:lumMod val="75000"/>
                  </a:schemeClr>
                </a:solidFill>
                <a:latin typeface="a_AlbionicTitulInfl" pitchFamily="34" charset="-52"/>
              </a:rPr>
              <a:t>ДВИЖЕНИЕ ПЕШЕХОДОВ ЗАПРЕЩЕНО</a:t>
            </a:r>
          </a:p>
        </p:txBody>
      </p:sp>
      <p:pic>
        <p:nvPicPr>
          <p:cNvPr id="75782" name="Picture 6" descr="Движение-пешеходов-запрещен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188913"/>
            <a:ext cx="5154612" cy="51847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1"/>
          <p:cNvSpPr>
            <a:spLocks noGrp="1"/>
          </p:cNvSpPr>
          <p:nvPr>
            <p:ph/>
          </p:nvPr>
        </p:nvSpPr>
        <p:spPr>
          <a:xfrm>
            <a:off x="500063" y="285750"/>
            <a:ext cx="8229600" cy="6311602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ru-RU" sz="4000" b="1" i="1" dirty="0" smtClean="0">
                <a:solidFill>
                  <a:srgbClr val="00B050"/>
                </a:solidFill>
              </a:rPr>
              <a:t>Правильное поведение на дорогах -  показатель культуры человека. </a:t>
            </a:r>
          </a:p>
          <a:p>
            <a:pPr algn="ctr">
              <a:buFontTx/>
              <a:buNone/>
              <a:defRPr/>
            </a:pPr>
            <a:endParaRPr lang="ru-RU" sz="4000" dirty="0" smtClean="0">
              <a:solidFill>
                <a:srgbClr val="00B050"/>
              </a:solidFill>
            </a:endParaRPr>
          </a:p>
          <a:p>
            <a:pPr algn="ctr">
              <a:buFontTx/>
              <a:buNone/>
              <a:defRPr/>
            </a:pPr>
            <a:r>
              <a:rPr lang="ru-RU" sz="4000" b="1" i="1" dirty="0" smtClean="0">
                <a:solidFill>
                  <a:srgbClr val="00B050"/>
                </a:solidFill>
              </a:rPr>
              <a:t>Желаем  всем безопасных дорог.</a:t>
            </a:r>
          </a:p>
          <a:p>
            <a:pPr algn="ctr">
              <a:buFontTx/>
              <a:buNone/>
              <a:defRPr/>
            </a:pPr>
            <a:endParaRPr lang="ru-RU" sz="4000" dirty="0" smtClean="0">
              <a:solidFill>
                <a:srgbClr val="00B050"/>
              </a:solidFill>
            </a:endParaRPr>
          </a:p>
          <a:p>
            <a:pPr algn="ctr">
              <a:buFontTx/>
              <a:buNone/>
              <a:defRPr/>
            </a:pPr>
            <a:r>
              <a:rPr lang="ru-RU" sz="4000" b="1" i="1" dirty="0" smtClean="0">
                <a:solidFill>
                  <a:srgbClr val="00B050"/>
                </a:solidFill>
              </a:rPr>
              <a:t> Будьте воспитаны.</a:t>
            </a:r>
          </a:p>
          <a:p>
            <a:pPr algn="ctr">
              <a:buFontTx/>
              <a:buNone/>
              <a:defRPr/>
            </a:pPr>
            <a:endParaRPr lang="ru-RU" sz="4000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35" dur="2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xit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38" dur="20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xit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41" dur="20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ДТП в России</a:t>
            </a:r>
            <a:br>
              <a:rPr lang="ru-RU" dirty="0" smtClean="0"/>
            </a:br>
            <a:r>
              <a:rPr lang="ru-RU" sz="2400" i="1" dirty="0" smtClean="0"/>
              <a:t>с участием детей в возрасте до 16 лет</a:t>
            </a:r>
            <a:endParaRPr lang="ru-RU" sz="2400" i="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7834064" cy="457200"/>
          </a:xfrm>
        </p:spPr>
        <p:txBody>
          <a:bodyPr/>
          <a:lstStyle/>
          <a:p>
            <a:r>
              <a:rPr lang="ru-RU" b="1" i="1" dirty="0" smtClean="0"/>
              <a:t>Семенов Арсений, ученик  4 "Б" класса, физмат лицея №5 г. Долгопрудного </a:t>
            </a:r>
            <a:endParaRPr lang="ru-RU" b="1" i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645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ambria" pitchFamily="18" charset="0"/>
              </a:rPr>
              <a:t>История правил дорожного движения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ru-RU" sz="3600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0249" name="Picture 9" descr="1346665489_untitle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708920"/>
            <a:ext cx="4176464" cy="2447925"/>
          </a:xfrm>
          <a:prstGeom prst="rect">
            <a:avLst/>
          </a:prstGeom>
          <a:noFill/>
        </p:spPr>
      </p:pic>
      <p:pic>
        <p:nvPicPr>
          <p:cNvPr id="10251" name="Picture 11" descr="image334737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196752"/>
            <a:ext cx="2327275" cy="3384550"/>
          </a:xfrm>
          <a:prstGeom prst="rect">
            <a:avLst/>
          </a:prstGeom>
          <a:noFill/>
        </p:spPr>
      </p:pic>
    </p:spTree>
  </p:cSld>
  <p:clrMapOvr>
    <a:masterClrMapping/>
  </p:clrMapOvr>
  <p:transition advTm="202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571750" y="500063"/>
            <a:ext cx="6357938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mbria" pitchFamily="18" charset="0"/>
              </a:rPr>
              <a:t>Первые дороги образовывались в результате движения обозов, колонн воинов. Нередко одна дорога пересекала другую. Царь Пётр велел на перекрёстках ставить деревянные столбы. С 1817 года  на обочинах дорог появились верстовые столбы, указывающие расстояние от одной почтовой станции до другой. А когда появился телеграф, верстовые столбы заменили телеграфными. В 1683 году Пётр 1 издал первый документ, регулирующий движение, в котором запрещал кучерам бить  хлыстами прохожих. А в 1730 году императрица Анна Иоановна приказала задерживать лихачей, сечь розгами и взимать штраф.</a:t>
            </a:r>
          </a:p>
        </p:txBody>
      </p:sp>
      <p:pic>
        <p:nvPicPr>
          <p:cNvPr id="12291" name="Рисунок 2" descr="4ce5c5c38729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765175"/>
            <a:ext cx="19446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463decad943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789040"/>
            <a:ext cx="1944687" cy="158427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27955">
    <p:wheel spokes="8"/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71500" y="500063"/>
            <a:ext cx="5500688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mbria" pitchFamily="18" charset="0"/>
              </a:rPr>
              <a:t>В конце 19 века появились первые автомобили. В 1920 году  в  России появился декрет, запрещающий водителям автомобилей и мотоциклов развивать скорость свыше 25 вёрст в час. Этот же декрет обязывал водителей придерживаться правой стороны, что было привычным. А вот на дорогах Великобритании, Кипра, Бирмы, Индии, Японии и ещё некоторых  стран движение автомобилей осуществляется по левой стороне. Этот закон был взят из правил, регулирующих движение судов по рекам и морям.</a:t>
            </a:r>
          </a:p>
        </p:txBody>
      </p:sp>
      <p:pic>
        <p:nvPicPr>
          <p:cNvPr id="13320" name="Picture 8" descr="3_2_30255_130555220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1052513"/>
            <a:ext cx="2736850" cy="43211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44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500063" y="1857375"/>
            <a:ext cx="8072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1500" y="3357563"/>
            <a:ext cx="79295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mbria" pitchFamily="18" charset="0"/>
              </a:rPr>
              <a:t>Троллейбус – самый молодой вид транспорта. До него были конки, трамваи и автобусы. В Москве первый автобус вышел на маршрут в 1924 году</a:t>
            </a:r>
            <a:r>
              <a:rPr lang="ru-RU">
                <a:latin typeface="Cambria" pitchFamily="18" charset="0"/>
              </a:rPr>
              <a:t>.</a:t>
            </a:r>
          </a:p>
        </p:txBody>
      </p:sp>
      <p:pic>
        <p:nvPicPr>
          <p:cNvPr id="14340" name="Рисунок 10" descr="1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642938"/>
            <a:ext cx="3024188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13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260</TotalTime>
  <Words>1166</Words>
  <Application>Microsoft Office PowerPoint</Application>
  <PresentationFormat>Экран (4:3)</PresentationFormat>
  <Paragraphs>178</Paragraphs>
  <Slides>48</Slides>
  <Notes>4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Справедливость</vt:lpstr>
      <vt:lpstr>Слайд 1</vt:lpstr>
      <vt:lpstr>Дорожно-транспортные происшествия (ДТП)  </vt:lpstr>
      <vt:lpstr>Дорожно-транспортные происшествия (ДТП)  </vt:lpstr>
      <vt:lpstr>             Детская безопасность  В ДТП гибнут дети, что может быть страшнее?</vt:lpstr>
      <vt:lpstr>ДТП в России с участием детей в возрасте до 16 лет</vt:lpstr>
      <vt:lpstr>История правил дорожного движения</vt:lpstr>
      <vt:lpstr>Слайд 7</vt:lpstr>
      <vt:lpstr>Слайд 8</vt:lpstr>
      <vt:lpstr>Слайд 9</vt:lpstr>
      <vt:lpstr>Слайд 10</vt:lpstr>
      <vt:lpstr>Слайд 11</vt:lpstr>
      <vt:lpstr>Слайд 12</vt:lpstr>
      <vt:lpstr>Как появились дорожные знаки.</vt:lpstr>
      <vt:lpstr>Первая в мире система дорожных указателей возникла в Древнем Риме.</vt:lpstr>
      <vt:lpstr>Первые дорожные указатели появились почти одновременно с возникновением дорог.</vt:lpstr>
      <vt:lpstr>Слайд 16</vt:lpstr>
      <vt:lpstr>Верстовые столбы</vt:lpstr>
      <vt:lpstr>Первые дорожные знаки  в России.</vt:lpstr>
      <vt:lpstr>В XVIII веке на столбах стали указывать</vt:lpstr>
      <vt:lpstr>ДОРОЖНЫЕ ЗНАКИ</vt:lpstr>
      <vt:lpstr>Первые дорожные знаки</vt:lpstr>
      <vt:lpstr>Слайд 22</vt:lpstr>
      <vt:lpstr>Слайд 23</vt:lpstr>
      <vt:lpstr>Предупреждающие  знаки </vt:lpstr>
      <vt:lpstr>Слайд 25</vt:lpstr>
      <vt:lpstr>предписывающие </vt:lpstr>
      <vt:lpstr>Слайд 27</vt:lpstr>
      <vt:lpstr>Информационно-указательные знаки</vt:lpstr>
      <vt:lpstr>Знаки сервиса</vt:lpstr>
      <vt:lpstr> Знаки приоритета</vt:lpstr>
      <vt:lpstr> Знаки дополнительной информации</vt:lpstr>
      <vt:lpstr>Участники дорожного движения </vt:lpstr>
      <vt:lpstr>Слайд 33</vt:lpstr>
      <vt:lpstr>Появление светофора.</vt:lpstr>
      <vt:lpstr>Слайд 35</vt:lpstr>
      <vt:lpstr>Слайд 36</vt:lpstr>
      <vt:lpstr>Слайд 37</vt:lpstr>
      <vt:lpstr>Слайд 38</vt:lpstr>
      <vt:lpstr>Оказание первой помощи пострадавшему</vt:lpstr>
      <vt:lpstr>Слайд 40</vt:lpstr>
      <vt:lpstr>Слайд 41</vt:lpstr>
      <vt:lpstr>Слайд 42</vt:lpstr>
      <vt:lpstr>Если на дороге случилась беда - </vt:lpstr>
      <vt:lpstr>ПЕШЕХОДНЫЙ ПЕРЕХОД</vt:lpstr>
      <vt:lpstr>ПОДЗЕМНЫЙ ПЕШЕХОДНЫЙ ПЕРЕХОД</vt:lpstr>
      <vt:lpstr> ДЕТИ!</vt:lpstr>
      <vt:lpstr>ДВИЖЕНИЕ ПЕШЕХОДОВ ЗАПРЕЩЕНО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Дорожно-транспортные происшествия</dc:title>
  <dc:creator>Пользователь</dc:creator>
  <cp:lastModifiedBy>Elena</cp:lastModifiedBy>
  <cp:revision>34</cp:revision>
  <dcterms:created xsi:type="dcterms:W3CDTF">2013-01-16T18:23:46Z</dcterms:created>
  <dcterms:modified xsi:type="dcterms:W3CDTF">2013-02-07T17:53:09Z</dcterms:modified>
</cp:coreProperties>
</file>